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38" r:id="rId3"/>
    <p:sldId id="407" r:id="rId4"/>
    <p:sldId id="354" r:id="rId5"/>
    <p:sldId id="355" r:id="rId6"/>
    <p:sldId id="356" r:id="rId7"/>
    <p:sldId id="357" r:id="rId8"/>
    <p:sldId id="329" r:id="rId9"/>
    <p:sldId id="330" r:id="rId10"/>
    <p:sldId id="331" r:id="rId11"/>
    <p:sldId id="332" r:id="rId12"/>
    <p:sldId id="333" r:id="rId13"/>
    <p:sldId id="338" r:id="rId14"/>
    <p:sldId id="339" r:id="rId15"/>
    <p:sldId id="343" r:id="rId16"/>
    <p:sldId id="335" r:id="rId17"/>
    <p:sldId id="336" r:id="rId18"/>
    <p:sldId id="337" r:id="rId19"/>
    <p:sldId id="334" r:id="rId20"/>
    <p:sldId id="341" r:id="rId21"/>
    <p:sldId id="342" r:id="rId22"/>
    <p:sldId id="347" r:id="rId23"/>
    <p:sldId id="344" r:id="rId24"/>
    <p:sldId id="345" r:id="rId25"/>
    <p:sldId id="346" r:id="rId26"/>
    <p:sldId id="348" r:id="rId27"/>
    <p:sldId id="539" r:id="rId28"/>
    <p:sldId id="540" r:id="rId29"/>
    <p:sldId id="541" r:id="rId30"/>
    <p:sldId id="543" r:id="rId31"/>
    <p:sldId id="548" r:id="rId32"/>
    <p:sldId id="549" r:id="rId33"/>
    <p:sldId id="550" r:id="rId34"/>
    <p:sldId id="544" r:id="rId35"/>
    <p:sldId id="551" r:id="rId36"/>
    <p:sldId id="545" r:id="rId37"/>
    <p:sldId id="546" r:id="rId38"/>
    <p:sldId id="542" r:id="rId39"/>
    <p:sldId id="352" r:id="rId40"/>
    <p:sldId id="547" r:id="rId41"/>
    <p:sldId id="349" r:id="rId42"/>
    <p:sldId id="350" r:id="rId43"/>
    <p:sldId id="3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00"/>
    <p:restoredTop sz="94672"/>
  </p:normalViewPr>
  <p:slideViewPr>
    <p:cSldViewPr snapToGrid="0" snapToObjects="1">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3/8/22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3/8/22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3/8/22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3/8/22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9.emf"/></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1725585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61BB-B0D7-BA4C-8A22-8C807301B28D}"/>
              </a:ext>
            </a:extLst>
          </p:cNvPr>
          <p:cNvSpPr>
            <a:spLocks noGrp="1"/>
          </p:cNvSpPr>
          <p:nvPr>
            <p:ph type="title"/>
          </p:nvPr>
        </p:nvSpPr>
        <p:spPr/>
        <p:txBody>
          <a:bodyPr/>
          <a:lstStyle/>
          <a:p>
            <a:r>
              <a:rPr lang="en-US" dirty="0" err="1"/>
              <a:t>Zr</a:t>
            </a:r>
            <a:r>
              <a:rPr lang="en-US" dirty="0"/>
              <a:t> Tube Fabrication</a:t>
            </a:r>
          </a:p>
        </p:txBody>
      </p:sp>
      <p:sp>
        <p:nvSpPr>
          <p:cNvPr id="3" name="Content Placeholder 2">
            <a:extLst>
              <a:ext uri="{FF2B5EF4-FFF2-40B4-BE49-F238E27FC236}">
                <a16:creationId xmlns:a16="http://schemas.microsoft.com/office/drawing/2014/main" id="{752810C5-A1EC-D34F-AE47-1B04BB330E14}"/>
              </a:ext>
            </a:extLst>
          </p:cNvPr>
          <p:cNvSpPr>
            <a:spLocks noGrp="1"/>
          </p:cNvSpPr>
          <p:nvPr>
            <p:ph idx="1"/>
          </p:nvPr>
        </p:nvSpPr>
        <p:spPr>
          <a:xfrm>
            <a:off x="609599" y="2160495"/>
            <a:ext cx="6132945" cy="3965670"/>
          </a:xfrm>
        </p:spPr>
        <p:txBody>
          <a:bodyPr>
            <a:normAutofit fontScale="77500" lnSpcReduction="20000"/>
          </a:bodyPr>
          <a:lstStyle/>
          <a:p>
            <a:r>
              <a:rPr lang="en-US" dirty="0"/>
              <a:t>The cladding tubes are fabricated using various processes that SEVERELY deform the material</a:t>
            </a:r>
          </a:p>
          <a:p>
            <a:r>
              <a:rPr lang="en-US" dirty="0"/>
              <a:t>The severe plastic deformation causes significant dislocation hardening, that can make the tube material too brittle</a:t>
            </a:r>
          </a:p>
          <a:p>
            <a:r>
              <a:rPr lang="en-US" dirty="0"/>
              <a:t>Plastic deformation along slip planes results in reorientation of the grains</a:t>
            </a:r>
          </a:p>
          <a:p>
            <a:r>
              <a:rPr lang="en-US" dirty="0"/>
              <a:t>The properties of the material are controlled by heat treatment</a:t>
            </a:r>
          </a:p>
          <a:p>
            <a:r>
              <a:rPr lang="en-US" dirty="0"/>
              <a:t>Raising the temperature, but below 863˚C, anneals the sample to reduce cold work (stress-relieved)-SRA</a:t>
            </a:r>
          </a:p>
          <a:p>
            <a:r>
              <a:rPr lang="en-US" dirty="0"/>
              <a:t>Raising the temperature above 863˚C changes to the β phase. They then quench the sample to create a random texture in the α phase-RXA or </a:t>
            </a:r>
            <a:r>
              <a:rPr lang="en-US" dirty="0" err="1"/>
              <a:t>pRXA</a:t>
            </a:r>
            <a:endParaRPr lang="en-US" dirty="0"/>
          </a:p>
        </p:txBody>
      </p:sp>
      <p:sp>
        <p:nvSpPr>
          <p:cNvPr id="4" name="Slide Number Placeholder 3">
            <a:extLst>
              <a:ext uri="{FF2B5EF4-FFF2-40B4-BE49-F238E27FC236}">
                <a16:creationId xmlns:a16="http://schemas.microsoft.com/office/drawing/2014/main" id="{D0D1D519-E2A7-8C4E-987C-5BFDD33EE748}"/>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8511FD9A-0168-BA4B-91BC-18F18FAAA8EA}"/>
              </a:ext>
            </a:extLst>
          </p:cNvPr>
          <p:cNvPicPr>
            <a:picLocks noChangeAspect="1"/>
          </p:cNvPicPr>
          <p:nvPr/>
        </p:nvPicPr>
        <p:blipFill>
          <a:blip r:embed="rId2"/>
          <a:stretch>
            <a:fillRect/>
          </a:stretch>
        </p:blipFill>
        <p:spPr>
          <a:xfrm>
            <a:off x="6856756" y="1968501"/>
            <a:ext cx="4289035" cy="4209185"/>
          </a:xfrm>
          <a:prstGeom prst="rect">
            <a:avLst/>
          </a:prstGeom>
        </p:spPr>
      </p:pic>
    </p:spTree>
    <p:extLst>
      <p:ext uri="{BB962C8B-B14F-4D97-AF65-F5344CB8AC3E}">
        <p14:creationId xmlns:p14="http://schemas.microsoft.com/office/powerpoint/2010/main" val="650434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011-3A17-2142-932B-B36DF7C0FBCB}"/>
              </a:ext>
            </a:extLst>
          </p:cNvPr>
          <p:cNvSpPr>
            <a:spLocks noGrp="1"/>
          </p:cNvSpPr>
          <p:nvPr>
            <p:ph type="title"/>
          </p:nvPr>
        </p:nvSpPr>
        <p:spPr/>
        <p:txBody>
          <a:bodyPr/>
          <a:lstStyle/>
          <a:p>
            <a:r>
              <a:rPr lang="en-US" dirty="0" err="1"/>
              <a:t>Zr</a:t>
            </a:r>
            <a:r>
              <a:rPr lang="en-US" dirty="0"/>
              <a:t> alloy microstructures</a:t>
            </a:r>
          </a:p>
        </p:txBody>
      </p:sp>
      <p:sp>
        <p:nvSpPr>
          <p:cNvPr id="4" name="Slide Number Placeholder 3">
            <a:extLst>
              <a:ext uri="{FF2B5EF4-FFF2-40B4-BE49-F238E27FC236}">
                <a16:creationId xmlns:a16="http://schemas.microsoft.com/office/drawing/2014/main" id="{A2747340-2D7E-784F-BF64-D8D17CD6AE0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grpSp>
        <p:nvGrpSpPr>
          <p:cNvPr id="5" name="Group 4">
            <a:extLst>
              <a:ext uri="{FF2B5EF4-FFF2-40B4-BE49-F238E27FC236}">
                <a16:creationId xmlns:a16="http://schemas.microsoft.com/office/drawing/2014/main" id="{A3433BFA-34FD-DA42-89B6-108C774EAD2E}"/>
              </a:ext>
            </a:extLst>
          </p:cNvPr>
          <p:cNvGrpSpPr/>
          <p:nvPr/>
        </p:nvGrpSpPr>
        <p:grpSpPr>
          <a:xfrm>
            <a:off x="2412779" y="2170462"/>
            <a:ext cx="7366441" cy="4368451"/>
            <a:chOff x="908216" y="1946866"/>
            <a:chExt cx="7366441" cy="4368451"/>
          </a:xfrm>
        </p:grpSpPr>
        <p:pic>
          <p:nvPicPr>
            <p:cNvPr id="6" name="Picture 5">
              <a:extLst>
                <a:ext uri="{FF2B5EF4-FFF2-40B4-BE49-F238E27FC236}">
                  <a16:creationId xmlns:a16="http://schemas.microsoft.com/office/drawing/2014/main" id="{AD42E7AE-42F3-7D43-AD7B-CF09C319E2B1}"/>
                </a:ext>
              </a:extLst>
            </p:cNvPr>
            <p:cNvPicPr>
              <a:picLocks noChangeAspect="1"/>
            </p:cNvPicPr>
            <p:nvPr/>
          </p:nvPicPr>
          <p:blipFill>
            <a:blip r:embed="rId2"/>
            <a:stretch>
              <a:fillRect/>
            </a:stretch>
          </p:blipFill>
          <p:spPr>
            <a:xfrm>
              <a:off x="1051878" y="2346152"/>
              <a:ext cx="7166369" cy="3969165"/>
            </a:xfrm>
            <a:prstGeom prst="rect">
              <a:avLst/>
            </a:prstGeom>
          </p:spPr>
        </p:pic>
        <p:sp>
          <p:nvSpPr>
            <p:cNvPr id="7" name="TextBox 6">
              <a:extLst>
                <a:ext uri="{FF2B5EF4-FFF2-40B4-BE49-F238E27FC236}">
                  <a16:creationId xmlns:a16="http://schemas.microsoft.com/office/drawing/2014/main" id="{0C060F2B-A411-8246-A426-4E87E60B3FC6}"/>
                </a:ext>
              </a:extLst>
            </p:cNvPr>
            <p:cNvSpPr txBox="1"/>
            <p:nvPr/>
          </p:nvSpPr>
          <p:spPr>
            <a:xfrm>
              <a:off x="908216" y="1949407"/>
              <a:ext cx="3374429" cy="369332"/>
            </a:xfrm>
            <a:prstGeom prst="rect">
              <a:avLst/>
            </a:prstGeom>
            <a:noFill/>
          </p:spPr>
          <p:txBody>
            <a:bodyPr wrap="square" rtlCol="0">
              <a:spAutoFit/>
            </a:bodyPr>
            <a:lstStyle/>
            <a:p>
              <a:pPr algn="ctr"/>
              <a:r>
                <a:rPr lang="en-US" i="1" dirty="0"/>
                <a:t>Fully recrystallized after quench</a:t>
              </a:r>
            </a:p>
          </p:txBody>
        </p:sp>
        <p:sp>
          <p:nvSpPr>
            <p:cNvPr id="8" name="TextBox 7">
              <a:extLst>
                <a:ext uri="{FF2B5EF4-FFF2-40B4-BE49-F238E27FC236}">
                  <a16:creationId xmlns:a16="http://schemas.microsoft.com/office/drawing/2014/main" id="{5A6B1839-6D02-334D-8442-DE6551B543D5}"/>
                </a:ext>
              </a:extLst>
            </p:cNvPr>
            <p:cNvSpPr txBox="1"/>
            <p:nvPr/>
          </p:nvSpPr>
          <p:spPr>
            <a:xfrm>
              <a:off x="4900228" y="1946866"/>
              <a:ext cx="3374429" cy="369332"/>
            </a:xfrm>
            <a:prstGeom prst="rect">
              <a:avLst/>
            </a:prstGeom>
            <a:noFill/>
          </p:spPr>
          <p:txBody>
            <a:bodyPr wrap="square" rtlCol="0">
              <a:spAutoFit/>
            </a:bodyPr>
            <a:lstStyle/>
            <a:p>
              <a:pPr algn="ctr"/>
              <a:r>
                <a:rPr lang="en-US" i="1" dirty="0"/>
                <a:t>Stress-relieved microstructure</a:t>
              </a:r>
            </a:p>
          </p:txBody>
        </p:sp>
      </p:grpSp>
    </p:spTree>
    <p:extLst>
      <p:ext uri="{BB962C8B-B14F-4D97-AF65-F5344CB8AC3E}">
        <p14:creationId xmlns:p14="http://schemas.microsoft.com/office/powerpoint/2010/main" val="2801890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1032-92E3-8D4C-B568-E3664150F533}"/>
              </a:ext>
            </a:extLst>
          </p:cNvPr>
          <p:cNvSpPr>
            <a:spLocks noGrp="1"/>
          </p:cNvSpPr>
          <p:nvPr>
            <p:ph type="title"/>
          </p:nvPr>
        </p:nvSpPr>
        <p:spPr/>
        <p:txBody>
          <a:bodyPr/>
          <a:lstStyle/>
          <a:p>
            <a:r>
              <a:rPr lang="en-US" dirty="0"/>
              <a:t>Zirconium Creep and Growth</a:t>
            </a:r>
          </a:p>
        </p:txBody>
      </p:sp>
      <p:sp>
        <p:nvSpPr>
          <p:cNvPr id="3" name="Content Placeholder 2">
            <a:extLst>
              <a:ext uri="{FF2B5EF4-FFF2-40B4-BE49-F238E27FC236}">
                <a16:creationId xmlns:a16="http://schemas.microsoft.com/office/drawing/2014/main" id="{50C68D41-F74A-B643-8A24-25C2872B9151}"/>
              </a:ext>
            </a:extLst>
          </p:cNvPr>
          <p:cNvSpPr>
            <a:spLocks noGrp="1"/>
          </p:cNvSpPr>
          <p:nvPr>
            <p:ph idx="1"/>
          </p:nvPr>
        </p:nvSpPr>
        <p:spPr>
          <a:xfrm>
            <a:off x="609600" y="2160495"/>
            <a:ext cx="5449455" cy="3965670"/>
          </a:xfrm>
        </p:spPr>
        <p:txBody>
          <a:bodyPr>
            <a:normAutofit fontScale="85000" lnSpcReduction="10000"/>
          </a:bodyPr>
          <a:lstStyle/>
          <a:p>
            <a:r>
              <a:rPr lang="en-US" dirty="0"/>
              <a:t>The cladding undergoes a very large amount of irradiation during its life, the main effects are: </a:t>
            </a:r>
          </a:p>
          <a:p>
            <a:pPr lvl="1"/>
            <a:r>
              <a:rPr lang="en-US" dirty="0"/>
              <a:t>Interstitial loops form on prism planes</a:t>
            </a:r>
          </a:p>
          <a:p>
            <a:pPr lvl="1"/>
            <a:r>
              <a:rPr lang="en-US" dirty="0"/>
              <a:t>Later in the reactor exposure, vacancy loops form on the basal plane</a:t>
            </a:r>
          </a:p>
          <a:p>
            <a:r>
              <a:rPr lang="en-US" dirty="0"/>
              <a:t>The overall number of displacements to the cladding can be calculated with the NRT model to be ~ 8 x 10</a:t>
            </a:r>
            <a:r>
              <a:rPr lang="en-US" baseline="30000" dirty="0"/>
              <a:t>-8</a:t>
            </a:r>
            <a:r>
              <a:rPr lang="en-US" dirty="0"/>
              <a:t> </a:t>
            </a:r>
            <a:r>
              <a:rPr lang="en-US" dirty="0" err="1"/>
              <a:t>dpa</a:t>
            </a:r>
            <a:r>
              <a:rPr lang="en-US" dirty="0"/>
              <a:t>/s, which, over 3 years exposure gives a total of ~8 </a:t>
            </a:r>
            <a:r>
              <a:rPr lang="en-US" dirty="0" err="1"/>
              <a:t>dpa</a:t>
            </a:r>
            <a:r>
              <a:rPr lang="en-US" dirty="0"/>
              <a:t> (every atom in the solid is displaced on the average eight times)</a:t>
            </a:r>
          </a:p>
          <a:p>
            <a:endParaRPr lang="en-US" dirty="0"/>
          </a:p>
          <a:p>
            <a:endParaRPr lang="en-US" dirty="0"/>
          </a:p>
        </p:txBody>
      </p:sp>
      <p:sp>
        <p:nvSpPr>
          <p:cNvPr id="4" name="Slide Number Placeholder 3">
            <a:extLst>
              <a:ext uri="{FF2B5EF4-FFF2-40B4-BE49-F238E27FC236}">
                <a16:creationId xmlns:a16="http://schemas.microsoft.com/office/drawing/2014/main" id="{1B2B577D-B750-DF4D-89BD-5E992BB2F90A}"/>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2">
            <a:extLst>
              <a:ext uri="{FF2B5EF4-FFF2-40B4-BE49-F238E27FC236}">
                <a16:creationId xmlns:a16="http://schemas.microsoft.com/office/drawing/2014/main" id="{8749424C-6CBE-4548-82E5-435802B10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12279" y="2160495"/>
            <a:ext cx="5557956" cy="3613580"/>
          </a:xfrm>
          <a:prstGeom prst="rect">
            <a:avLst/>
          </a:prstGeom>
        </p:spPr>
      </p:pic>
      <p:pic>
        <p:nvPicPr>
          <p:cNvPr id="6" name="Picture 5">
            <a:extLst>
              <a:ext uri="{FF2B5EF4-FFF2-40B4-BE49-F238E27FC236}">
                <a16:creationId xmlns:a16="http://schemas.microsoft.com/office/drawing/2014/main" id="{70AEC2B4-820B-2D4C-B575-12CAA904124A}"/>
              </a:ext>
            </a:extLst>
          </p:cNvPr>
          <p:cNvPicPr>
            <a:picLocks noChangeAspect="1"/>
          </p:cNvPicPr>
          <p:nvPr/>
        </p:nvPicPr>
        <p:blipFill>
          <a:blip r:embed="rId3"/>
          <a:stretch>
            <a:fillRect/>
          </a:stretch>
        </p:blipFill>
        <p:spPr>
          <a:xfrm>
            <a:off x="2414122" y="5671362"/>
            <a:ext cx="2609700" cy="909605"/>
          </a:xfrm>
          <a:prstGeom prst="rect">
            <a:avLst/>
          </a:prstGeom>
        </p:spPr>
      </p:pic>
    </p:spTree>
    <p:extLst>
      <p:ext uri="{BB962C8B-B14F-4D97-AF65-F5344CB8AC3E}">
        <p14:creationId xmlns:p14="http://schemas.microsoft.com/office/powerpoint/2010/main" val="6680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F262-14E8-234B-8CD5-724C17EDFA0F}"/>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46C8E89C-2128-FF47-AA80-CC65F5DDEA5B}"/>
              </a:ext>
            </a:extLst>
          </p:cNvPr>
          <p:cNvSpPr>
            <a:spLocks noGrp="1"/>
          </p:cNvSpPr>
          <p:nvPr>
            <p:ph idx="1"/>
          </p:nvPr>
        </p:nvSpPr>
        <p:spPr>
          <a:xfrm>
            <a:off x="609600" y="2160495"/>
            <a:ext cx="5523345" cy="3965670"/>
          </a:xfrm>
        </p:spPr>
        <p:txBody>
          <a:bodyPr>
            <a:normAutofit fontScale="85000" lnSpcReduction="10000"/>
          </a:bodyPr>
          <a:lstStyle/>
          <a:p>
            <a:r>
              <a:rPr lang="en-US" dirty="0"/>
              <a:t>Irradiation growth results from material anisotropy</a:t>
            </a:r>
          </a:p>
          <a:p>
            <a:r>
              <a:rPr lang="en-US" dirty="0"/>
              <a:t>There must be anisotropy in the defect behavior within the unit cell</a:t>
            </a:r>
          </a:p>
          <a:p>
            <a:r>
              <a:rPr lang="en-US" dirty="0"/>
              <a:t>There also must be a texture formed in the grain orientations</a:t>
            </a:r>
          </a:p>
          <a:p>
            <a:r>
              <a:rPr lang="en-US" dirty="0"/>
              <a:t>Interstitial loops form on pyramidal planes, causing shrinkage along the center axis</a:t>
            </a:r>
          </a:p>
          <a:p>
            <a:r>
              <a:rPr lang="en-US" dirty="0"/>
              <a:t>Later, vacancy loops form on basal planes, making it even worse</a:t>
            </a:r>
          </a:p>
          <a:p>
            <a:r>
              <a:rPr lang="en-US" dirty="0"/>
              <a:t>The result is a change in shape, shrinking in the 0001 direction and expanding in the pyramidal direction</a:t>
            </a:r>
          </a:p>
          <a:p>
            <a:endParaRPr lang="en-US" dirty="0"/>
          </a:p>
        </p:txBody>
      </p:sp>
      <p:sp>
        <p:nvSpPr>
          <p:cNvPr id="4" name="Slide Number Placeholder 3">
            <a:extLst>
              <a:ext uri="{FF2B5EF4-FFF2-40B4-BE49-F238E27FC236}">
                <a16:creationId xmlns:a16="http://schemas.microsoft.com/office/drawing/2014/main" id="{D4DA5109-44E4-5841-A5AC-BDF65CD070E8}"/>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22" name="Picture 21">
            <a:extLst>
              <a:ext uri="{FF2B5EF4-FFF2-40B4-BE49-F238E27FC236}">
                <a16:creationId xmlns:a16="http://schemas.microsoft.com/office/drawing/2014/main" id="{3868DCDE-02B9-DA44-B86D-88CE397D476F}"/>
              </a:ext>
            </a:extLst>
          </p:cNvPr>
          <p:cNvPicPr>
            <a:picLocks noChangeAspect="1"/>
          </p:cNvPicPr>
          <p:nvPr/>
        </p:nvPicPr>
        <p:blipFill>
          <a:blip r:embed="rId2"/>
          <a:stretch>
            <a:fillRect/>
          </a:stretch>
        </p:blipFill>
        <p:spPr>
          <a:xfrm>
            <a:off x="7490837" y="1673282"/>
            <a:ext cx="3103418" cy="2770909"/>
          </a:xfrm>
          <a:prstGeom prst="rect">
            <a:avLst/>
          </a:prstGeom>
        </p:spPr>
      </p:pic>
      <p:pic>
        <p:nvPicPr>
          <p:cNvPr id="23" name="Picture 22">
            <a:extLst>
              <a:ext uri="{FF2B5EF4-FFF2-40B4-BE49-F238E27FC236}">
                <a16:creationId xmlns:a16="http://schemas.microsoft.com/office/drawing/2014/main" id="{6F279BBC-401D-5441-A496-55424AB6AE9E}"/>
              </a:ext>
            </a:extLst>
          </p:cNvPr>
          <p:cNvPicPr>
            <a:picLocks noChangeAspect="1"/>
          </p:cNvPicPr>
          <p:nvPr/>
        </p:nvPicPr>
        <p:blipFill>
          <a:blip r:embed="rId3"/>
          <a:stretch>
            <a:fillRect/>
          </a:stretch>
        </p:blipFill>
        <p:spPr>
          <a:xfrm rot="16200000">
            <a:off x="7903904" y="3430904"/>
            <a:ext cx="2277285" cy="4303859"/>
          </a:xfrm>
          <a:prstGeom prst="rect">
            <a:avLst/>
          </a:prstGeom>
        </p:spPr>
      </p:pic>
    </p:spTree>
    <p:extLst>
      <p:ext uri="{BB962C8B-B14F-4D97-AF65-F5344CB8AC3E}">
        <p14:creationId xmlns:p14="http://schemas.microsoft.com/office/powerpoint/2010/main" val="1113196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7B6D-FB25-8545-BC99-BA389E60B171}"/>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B8669D6B-FA7D-2C4C-A6CA-7F7C85737E43}"/>
              </a:ext>
            </a:extLst>
          </p:cNvPr>
          <p:cNvSpPr>
            <a:spLocks noGrp="1"/>
          </p:cNvSpPr>
          <p:nvPr>
            <p:ph idx="1"/>
          </p:nvPr>
        </p:nvSpPr>
        <p:spPr>
          <a:xfrm>
            <a:off x="609600" y="2160495"/>
            <a:ext cx="5006109" cy="3965670"/>
          </a:xfrm>
        </p:spPr>
        <p:txBody>
          <a:bodyPr>
            <a:normAutofit fontScale="92500" lnSpcReduction="20000"/>
          </a:bodyPr>
          <a:lstStyle/>
          <a:p>
            <a:r>
              <a:rPr lang="en-US" dirty="0"/>
              <a:t>Three stages of irradiation growth</a:t>
            </a:r>
          </a:p>
          <a:p>
            <a:pPr lvl="1"/>
            <a:r>
              <a:rPr lang="en-US" dirty="0"/>
              <a:t>Initial rapid growth to small strains</a:t>
            </a:r>
          </a:p>
          <a:p>
            <a:pPr lvl="1"/>
            <a:r>
              <a:rPr lang="en-US" dirty="0"/>
              <a:t>Slow growth, gets skipped in cold worked material</a:t>
            </a:r>
          </a:p>
          <a:p>
            <a:pPr lvl="1"/>
            <a:r>
              <a:rPr lang="en-US" dirty="0"/>
              <a:t>Accelerated or breakaway growth, caused by formation of vacancy loops on the basal plane</a:t>
            </a:r>
          </a:p>
          <a:p>
            <a:r>
              <a:rPr lang="en-US" dirty="0"/>
              <a:t>Irradiation growth is affected by:</a:t>
            </a:r>
          </a:p>
          <a:p>
            <a:pPr lvl="1">
              <a:lnSpc>
                <a:spcPct val="90000"/>
              </a:lnSpc>
            </a:pPr>
            <a:r>
              <a:rPr lang="en-US" dirty="0">
                <a:latin typeface="Arial" charset="0"/>
                <a:cs typeface="Arial" charset="0"/>
              </a:rPr>
              <a:t>Fluence, Cold work, Texture, Irradiation temperature, Material chemistry, Hydrogen effects</a:t>
            </a:r>
          </a:p>
          <a:p>
            <a:pPr lvl="1"/>
            <a:endParaRPr lang="en-US" dirty="0"/>
          </a:p>
          <a:p>
            <a:endParaRPr lang="en-US" dirty="0"/>
          </a:p>
        </p:txBody>
      </p:sp>
      <p:sp>
        <p:nvSpPr>
          <p:cNvPr id="4" name="Slide Number Placeholder 3">
            <a:extLst>
              <a:ext uri="{FF2B5EF4-FFF2-40B4-BE49-F238E27FC236}">
                <a16:creationId xmlns:a16="http://schemas.microsoft.com/office/drawing/2014/main" id="{619F9172-9A74-3744-A31B-D63AFBFA0E2B}"/>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76BB6410-CF6C-1F4F-B7CB-833996819988}"/>
              </a:ext>
            </a:extLst>
          </p:cNvPr>
          <p:cNvPicPr>
            <a:picLocks noChangeAspect="1"/>
          </p:cNvPicPr>
          <p:nvPr/>
        </p:nvPicPr>
        <p:blipFill>
          <a:blip r:embed="rId2"/>
          <a:stretch>
            <a:fillRect/>
          </a:stretch>
        </p:blipFill>
        <p:spPr>
          <a:xfrm>
            <a:off x="6007943" y="2270464"/>
            <a:ext cx="5574457" cy="3745732"/>
          </a:xfrm>
          <a:prstGeom prst="rect">
            <a:avLst/>
          </a:prstGeom>
        </p:spPr>
      </p:pic>
    </p:spTree>
    <p:extLst>
      <p:ext uri="{BB962C8B-B14F-4D97-AF65-F5344CB8AC3E}">
        <p14:creationId xmlns:p14="http://schemas.microsoft.com/office/powerpoint/2010/main" val="214041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C-B094-144C-A6D3-582E33D34B64}"/>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FFCC957F-9A49-9F46-9269-6D4FA2D96882}"/>
              </a:ext>
            </a:extLst>
          </p:cNvPr>
          <p:cNvSpPr>
            <a:spLocks noGrp="1"/>
          </p:cNvSpPr>
          <p:nvPr>
            <p:ph idx="1"/>
          </p:nvPr>
        </p:nvSpPr>
        <p:spPr>
          <a:xfrm>
            <a:off x="609600" y="2160495"/>
            <a:ext cx="4304145" cy="3965670"/>
          </a:xfrm>
        </p:spPr>
        <p:txBody>
          <a:bodyPr/>
          <a:lstStyle/>
          <a:p>
            <a:r>
              <a:rPr lang="en-US" dirty="0">
                <a:latin typeface="Arial" charset="0"/>
                <a:cs typeface="Arial" charset="0"/>
              </a:rPr>
              <a:t>Higher temperature leads to earlier breakaway and higher growth</a:t>
            </a:r>
          </a:p>
          <a:p>
            <a:r>
              <a:rPr lang="en-US" dirty="0">
                <a:latin typeface="Arial" charset="0"/>
                <a:cs typeface="Arial" charset="0"/>
              </a:rPr>
              <a:t>Higher temperature adds mobility to defects, allowing them to diffuse faster, form clusters, and exacerbate the defect cluster induced anisotropic growth</a:t>
            </a:r>
            <a:endParaRPr lang="en-US" dirty="0"/>
          </a:p>
        </p:txBody>
      </p:sp>
      <p:sp>
        <p:nvSpPr>
          <p:cNvPr id="4" name="Slide Number Placeholder 3">
            <a:extLst>
              <a:ext uri="{FF2B5EF4-FFF2-40B4-BE49-F238E27FC236}">
                <a16:creationId xmlns:a16="http://schemas.microsoft.com/office/drawing/2014/main" id="{4F14E6D2-4682-8049-B47C-D5421F5EC6FC}"/>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2">
            <a:extLst>
              <a:ext uri="{FF2B5EF4-FFF2-40B4-BE49-F238E27FC236}">
                <a16:creationId xmlns:a16="http://schemas.microsoft.com/office/drawing/2014/main" id="{F1DFF302-98CC-1447-97BA-C100AFD9E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562" y="2086604"/>
            <a:ext cx="5906838" cy="43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35272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90B8-D9FF-6D47-BCAE-C63C8C41BBB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A0E09CED-0D25-1941-9AD8-1AAFF7D07C49}"/>
              </a:ext>
            </a:extLst>
          </p:cNvPr>
          <p:cNvSpPr>
            <a:spLocks noGrp="1"/>
          </p:cNvSpPr>
          <p:nvPr>
            <p:ph idx="1"/>
          </p:nvPr>
        </p:nvSpPr>
        <p:spPr/>
        <p:txBody>
          <a:bodyPr/>
          <a:lstStyle/>
          <a:p>
            <a:r>
              <a:rPr lang="en-US" dirty="0"/>
              <a:t>Empirical models have been developed for thermal and irradiation creep of Zircaloy</a:t>
            </a:r>
          </a:p>
          <a:p>
            <a:r>
              <a:rPr lang="en-US" dirty="0"/>
              <a:t>Both based on the Von Mises stress</a:t>
            </a:r>
          </a:p>
          <a:p>
            <a:endParaRPr lang="en-US" dirty="0"/>
          </a:p>
          <a:p>
            <a:r>
              <a:rPr lang="en-US" dirty="0"/>
              <a:t>Thermal Creep</a:t>
            </a:r>
          </a:p>
          <a:p>
            <a:pPr lvl="1"/>
            <a:r>
              <a:rPr lang="en-US" sz="1800" dirty="0"/>
              <a:t>With A</a:t>
            </a:r>
            <a:r>
              <a:rPr lang="en-US" sz="1800" baseline="-25000" dirty="0"/>
              <a:t>0</a:t>
            </a:r>
            <a:r>
              <a:rPr lang="en-US" sz="1800" dirty="0"/>
              <a:t> = </a:t>
            </a:r>
            <a:r>
              <a:rPr lang="fi-FI" sz="1800" dirty="0"/>
              <a:t>3.14 × 10</a:t>
            </a:r>
            <a:r>
              <a:rPr lang="fi-FI" sz="1800" baseline="30000" dirty="0"/>
              <a:t>24</a:t>
            </a:r>
            <a:r>
              <a:rPr lang="fi-FI" sz="1800" dirty="0"/>
              <a:t> (1/s); </a:t>
            </a:r>
            <a:r>
              <a:rPr lang="fi-FI" sz="1800" dirty="0" err="1"/>
              <a:t>shear</a:t>
            </a:r>
            <a:r>
              <a:rPr lang="fi-FI" sz="1800" dirty="0"/>
              <a:t> </a:t>
            </a:r>
            <a:r>
              <a:rPr lang="fi-FI" sz="1800" dirty="0" err="1"/>
              <a:t>modulus</a:t>
            </a:r>
            <a:r>
              <a:rPr lang="fi-FI" sz="1800" dirty="0"/>
              <a:t> G = 4.2519 × 10</a:t>
            </a:r>
            <a:r>
              <a:rPr lang="fi-FI" sz="1800" baseline="30000" dirty="0"/>
              <a:t>10 </a:t>
            </a:r>
            <a:r>
              <a:rPr lang="fi-FI" sz="1800" dirty="0"/>
              <a:t>− 2.2185 × 10</a:t>
            </a:r>
            <a:r>
              <a:rPr lang="fi-FI" sz="1800" baseline="30000" dirty="0"/>
              <a:t>7</a:t>
            </a:r>
            <a:r>
              <a:rPr lang="fi-FI" sz="1800" i="1" dirty="0"/>
              <a:t>T </a:t>
            </a:r>
            <a:r>
              <a:rPr lang="fi-FI" sz="1800" dirty="0" err="1"/>
              <a:t>Pa</a:t>
            </a:r>
            <a:r>
              <a:rPr lang="fi-FI" sz="1800" dirty="0"/>
              <a:t>; n = 5; Q = </a:t>
            </a:r>
            <a:r>
              <a:rPr lang="hr-HR" sz="1800" dirty="0"/>
              <a:t>2.7 </a:t>
            </a:r>
            <a:r>
              <a:rPr lang="fi-FI" sz="1800" dirty="0"/>
              <a:t>× 10</a:t>
            </a:r>
            <a:r>
              <a:rPr lang="fi-FI" sz="1800" baseline="30000" dirty="0"/>
              <a:t>5</a:t>
            </a:r>
            <a:r>
              <a:rPr lang="fi-FI" sz="1800" dirty="0"/>
              <a:t> J/mol</a:t>
            </a:r>
          </a:p>
          <a:p>
            <a:r>
              <a:rPr lang="fi-FI" sz="2000" dirty="0" err="1"/>
              <a:t>Irradiation</a:t>
            </a:r>
            <a:r>
              <a:rPr lang="fi-FI" sz="2000" dirty="0"/>
              <a:t> </a:t>
            </a:r>
            <a:r>
              <a:rPr lang="fi-FI" sz="2000" dirty="0" err="1"/>
              <a:t>Creep</a:t>
            </a:r>
            <a:endParaRPr lang="fi-FI" sz="2000" dirty="0"/>
          </a:p>
          <a:p>
            <a:pPr lvl="1"/>
            <a:r>
              <a:rPr lang="en-US" sz="1800" dirty="0">
                <a:latin typeface="Symbol" pitchFamily="2" charset="2"/>
              </a:rPr>
              <a:t>j</a:t>
            </a:r>
            <a:r>
              <a:rPr lang="en-US" sz="1800" dirty="0"/>
              <a:t> is the fast neutron flux n/(cm</a:t>
            </a:r>
            <a:r>
              <a:rPr lang="en-US" sz="1800" baseline="30000" dirty="0"/>
              <a:t>2 </a:t>
            </a:r>
            <a:r>
              <a:rPr lang="en-US" sz="1800" dirty="0"/>
              <a:t>s) = 3E11xLHR n/(cm</a:t>
            </a:r>
            <a:r>
              <a:rPr lang="en-US" sz="1800" baseline="30000" dirty="0"/>
              <a:t>2</a:t>
            </a:r>
            <a:r>
              <a:rPr lang="en-US" sz="1800" dirty="0"/>
              <a:t>-s)</a:t>
            </a:r>
          </a:p>
          <a:p>
            <a:pPr lvl="1"/>
            <a:r>
              <a:rPr lang="en-US" sz="1800" dirty="0"/>
              <a:t>Note that SRA stands for stress relief annealed</a:t>
            </a:r>
          </a:p>
          <a:p>
            <a:pPr lvl="1"/>
            <a:r>
              <a:rPr lang="en-US" sz="1800" dirty="0"/>
              <a:t>RXA for recrystallization annealed</a:t>
            </a:r>
          </a:p>
          <a:p>
            <a:pPr lvl="1"/>
            <a:r>
              <a:rPr lang="en-US" sz="1800" dirty="0"/>
              <a:t>PRXA stands for partially recrystallization annealed</a:t>
            </a:r>
            <a:endParaRPr lang="fi-FI" sz="1800" dirty="0"/>
          </a:p>
        </p:txBody>
      </p:sp>
      <p:sp>
        <p:nvSpPr>
          <p:cNvPr id="4" name="Slide Number Placeholder 3">
            <a:extLst>
              <a:ext uri="{FF2B5EF4-FFF2-40B4-BE49-F238E27FC236}">
                <a16:creationId xmlns:a16="http://schemas.microsoft.com/office/drawing/2014/main" id="{6B8B4C65-5205-DB47-941B-A34C277E32C0}"/>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descr="latex-image-1.pdf">
            <a:extLst>
              <a:ext uri="{FF2B5EF4-FFF2-40B4-BE49-F238E27FC236}">
                <a16:creationId xmlns:a16="http://schemas.microsoft.com/office/drawing/2014/main" id="{603ECAC3-6702-B84F-A250-96932A0A4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27" y="3880455"/>
            <a:ext cx="2057400" cy="342900"/>
          </a:xfrm>
          <a:prstGeom prst="rect">
            <a:avLst/>
          </a:prstGeom>
        </p:spPr>
      </p:pic>
      <p:pic>
        <p:nvPicPr>
          <p:cNvPr id="6" name="Picture 5" descr="latex-image-1.pdf">
            <a:extLst>
              <a:ext uri="{FF2B5EF4-FFF2-40B4-BE49-F238E27FC236}">
                <a16:creationId xmlns:a16="http://schemas.microsoft.com/office/drawing/2014/main" id="{421BCE97-B071-8946-A760-68910F11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472" y="3413103"/>
            <a:ext cx="7493000" cy="419100"/>
          </a:xfrm>
          <a:prstGeom prst="rect">
            <a:avLst/>
          </a:prstGeom>
        </p:spPr>
      </p:pic>
      <p:pic>
        <p:nvPicPr>
          <p:cNvPr id="7" name="Picture 6" descr="latex-image-1.pdf">
            <a:extLst>
              <a:ext uri="{FF2B5EF4-FFF2-40B4-BE49-F238E27FC236}">
                <a16:creationId xmlns:a16="http://schemas.microsoft.com/office/drawing/2014/main" id="{598D827D-1262-6C43-A911-D08AB4425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161" y="5010816"/>
            <a:ext cx="1714500" cy="254000"/>
          </a:xfrm>
          <a:prstGeom prst="rect">
            <a:avLst/>
          </a:prstGeom>
        </p:spPr>
      </p:pic>
      <p:pic>
        <p:nvPicPr>
          <p:cNvPr id="8" name="Picture 7">
            <a:extLst>
              <a:ext uri="{FF2B5EF4-FFF2-40B4-BE49-F238E27FC236}">
                <a16:creationId xmlns:a16="http://schemas.microsoft.com/office/drawing/2014/main" id="{2C0A5B51-2A5E-7D49-AAE5-C4753B97A705}"/>
              </a:ext>
            </a:extLst>
          </p:cNvPr>
          <p:cNvPicPr>
            <a:picLocks noChangeAspect="1"/>
          </p:cNvPicPr>
          <p:nvPr/>
        </p:nvPicPr>
        <p:blipFill>
          <a:blip r:embed="rId5"/>
          <a:stretch>
            <a:fillRect/>
          </a:stretch>
        </p:blipFill>
        <p:spPr>
          <a:xfrm>
            <a:off x="7956569" y="5010816"/>
            <a:ext cx="2923805" cy="1110666"/>
          </a:xfrm>
          <a:prstGeom prst="rect">
            <a:avLst/>
          </a:prstGeom>
        </p:spPr>
      </p:pic>
    </p:spTree>
    <p:extLst>
      <p:ext uri="{BB962C8B-B14F-4D97-AF65-F5344CB8AC3E}">
        <p14:creationId xmlns:p14="http://schemas.microsoft.com/office/powerpoint/2010/main" val="3690159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2F4-9AF0-5441-88F2-42504C5DC5DE}"/>
              </a:ext>
            </a:extLst>
          </p:cNvPr>
          <p:cNvSpPr>
            <a:spLocks noGrp="1"/>
          </p:cNvSpPr>
          <p:nvPr>
            <p:ph type="title"/>
          </p:nvPr>
        </p:nvSpPr>
        <p:spPr/>
        <p:txBody>
          <a:bodyPr/>
          <a:lstStyle/>
          <a:p>
            <a:r>
              <a:rPr lang="en-US" dirty="0"/>
              <a:t>Creep Example</a:t>
            </a:r>
          </a:p>
        </p:txBody>
      </p:sp>
      <p:sp>
        <p:nvSpPr>
          <p:cNvPr id="3" name="Content Placeholder 2">
            <a:extLst>
              <a:ext uri="{FF2B5EF4-FFF2-40B4-BE49-F238E27FC236}">
                <a16:creationId xmlns:a16="http://schemas.microsoft.com/office/drawing/2014/main" id="{7E7761D5-3235-AD4C-93EE-EBFD80AD518E}"/>
              </a:ext>
            </a:extLst>
          </p:cNvPr>
          <p:cNvSpPr>
            <a:spLocks noGrp="1"/>
          </p:cNvSpPr>
          <p:nvPr>
            <p:ph idx="1"/>
          </p:nvPr>
        </p:nvSpPr>
        <p:spPr>
          <a:xfrm>
            <a:off x="609599" y="2160495"/>
            <a:ext cx="7555345" cy="4268014"/>
          </a:xfrm>
        </p:spPr>
        <p:txBody>
          <a:bodyPr>
            <a:normAutofit fontScale="70000" lnSpcReduction="20000"/>
          </a:bodyPr>
          <a:lstStyle/>
          <a:p>
            <a:r>
              <a:rPr lang="en-US" dirty="0"/>
              <a:t>Consider an SRA cladding tube at T = 600 K and LHR = 250 W/cm, with a stress </a:t>
            </a:r>
            <a:r>
              <a:rPr lang="en-US" dirty="0" err="1"/>
              <a:t>σ</a:t>
            </a:r>
            <a:r>
              <a:rPr lang="en-US" baseline="-25000" dirty="0" err="1"/>
              <a:t>m</a:t>
            </a:r>
            <a:r>
              <a:rPr lang="en-US" dirty="0"/>
              <a:t> = 200 </a:t>
            </a:r>
            <a:r>
              <a:rPr lang="en-US" dirty="0" err="1"/>
              <a:t>MPa</a:t>
            </a:r>
            <a:r>
              <a:rPr lang="en-US" dirty="0"/>
              <a:t>. What is the total creep strain after three years?  </a:t>
            </a:r>
          </a:p>
          <a:p>
            <a:r>
              <a:rPr lang="en-US" dirty="0"/>
              <a:t>First, we will calculate the thermal creep</a:t>
            </a:r>
          </a:p>
          <a:p>
            <a:pPr lvl="1"/>
            <a:r>
              <a:rPr lang="en-US" dirty="0"/>
              <a:t>A</a:t>
            </a:r>
            <a:r>
              <a:rPr lang="en-US" baseline="-25000" dirty="0"/>
              <a:t>0</a:t>
            </a:r>
            <a:r>
              <a:rPr lang="en-US" dirty="0"/>
              <a:t> = 3.14 × 10</a:t>
            </a:r>
            <a:r>
              <a:rPr lang="en-US" baseline="30000" dirty="0"/>
              <a:t>24</a:t>
            </a:r>
            <a:r>
              <a:rPr lang="en-US" dirty="0"/>
              <a:t> (1/s) </a:t>
            </a:r>
          </a:p>
          <a:p>
            <a:pPr lvl="1"/>
            <a:r>
              <a:rPr lang="en-US" dirty="0"/>
              <a:t>G = 4.2519 × 10</a:t>
            </a:r>
            <a:r>
              <a:rPr lang="en-US" baseline="30000" dirty="0"/>
              <a:t>10 </a:t>
            </a:r>
            <a:r>
              <a:rPr lang="en-US" dirty="0"/>
              <a:t>− 2.2185 × 10</a:t>
            </a:r>
            <a:r>
              <a:rPr lang="en-US" baseline="30000" dirty="0"/>
              <a:t>7</a:t>
            </a:r>
            <a:r>
              <a:rPr lang="en-US" i="1" dirty="0"/>
              <a:t>T </a:t>
            </a:r>
            <a:r>
              <a:rPr lang="en-US" dirty="0"/>
              <a:t>Pa = 4.2519e10</a:t>
            </a:r>
            <a:r>
              <a:rPr lang="en-US" baseline="30000" dirty="0"/>
              <a:t> </a:t>
            </a:r>
            <a:r>
              <a:rPr lang="en-US" dirty="0"/>
              <a:t>− 2.2185e7</a:t>
            </a:r>
            <a:r>
              <a:rPr lang="en-US" i="1" dirty="0"/>
              <a:t>*</a:t>
            </a:r>
            <a:r>
              <a:rPr lang="en-US" dirty="0"/>
              <a:t>600 = 2.92e10 Pa</a:t>
            </a:r>
          </a:p>
          <a:p>
            <a:pPr lvl="1"/>
            <a:r>
              <a:rPr lang="en-US" dirty="0"/>
              <a:t>Q = 2.7 × 10</a:t>
            </a:r>
            <a:r>
              <a:rPr lang="en-US" baseline="30000" dirty="0"/>
              <a:t>5</a:t>
            </a:r>
            <a:r>
              <a:rPr lang="en-US" dirty="0"/>
              <a:t> J/</a:t>
            </a:r>
            <a:r>
              <a:rPr lang="en-US" dirty="0" err="1"/>
              <a:t>mol</a:t>
            </a:r>
            <a:r>
              <a:rPr lang="en-US" dirty="0"/>
              <a:t>, n = 5, R = 8.3144598 J/(K </a:t>
            </a:r>
            <a:r>
              <a:rPr lang="en-US" dirty="0" err="1"/>
              <a:t>mol</a:t>
            </a:r>
            <a:r>
              <a:rPr lang="en-US" dirty="0"/>
              <a:t>)</a:t>
            </a:r>
          </a:p>
          <a:p>
            <a:pPr lvl="1"/>
            <a:r>
              <a:rPr lang="en-US" dirty="0"/>
              <a:t>3.14e24*(200/2.92e4)^5*</a:t>
            </a:r>
            <a:r>
              <a:rPr lang="en-US" dirty="0" err="1"/>
              <a:t>exp</a:t>
            </a:r>
            <a:r>
              <a:rPr lang="en-US" dirty="0"/>
              <a:t>(-2.7e5/(8.3144598*600)) = 1.48e-10 1/s</a:t>
            </a:r>
          </a:p>
          <a:p>
            <a:r>
              <a:rPr lang="en-US" dirty="0"/>
              <a:t>Now we will calculate the irradiation creep</a:t>
            </a:r>
          </a:p>
          <a:p>
            <a:pPr lvl="1"/>
            <a:r>
              <a:rPr lang="en-US" dirty="0"/>
              <a:t>C</a:t>
            </a:r>
            <a:r>
              <a:rPr lang="en-US" baseline="-25000" dirty="0"/>
              <a:t>0</a:t>
            </a:r>
            <a:r>
              <a:rPr lang="en-US" dirty="0"/>
              <a:t> = 3.557e-24, C</a:t>
            </a:r>
            <a:r>
              <a:rPr lang="en-US" baseline="-25000" dirty="0"/>
              <a:t>1</a:t>
            </a:r>
            <a:r>
              <a:rPr lang="en-US" dirty="0"/>
              <a:t> = 0.85, C</a:t>
            </a:r>
            <a:r>
              <a:rPr lang="en-US" baseline="-25000" dirty="0"/>
              <a:t>2</a:t>
            </a:r>
            <a:r>
              <a:rPr lang="en-US" dirty="0"/>
              <a:t> = 1.0</a:t>
            </a:r>
          </a:p>
          <a:p>
            <a:pPr lvl="1"/>
            <a:r>
              <a:rPr lang="en-US" dirty="0" err="1"/>
              <a:t>Φ</a:t>
            </a:r>
            <a:r>
              <a:rPr lang="en-US" dirty="0"/>
              <a:t> ≈ 3e11 LHR = 3e11*250 = 7.5e13 n/(cm</a:t>
            </a:r>
            <a:r>
              <a:rPr lang="en-US" baseline="30000" dirty="0"/>
              <a:t>2</a:t>
            </a:r>
            <a:r>
              <a:rPr lang="en-US" dirty="0"/>
              <a:t> s)</a:t>
            </a:r>
          </a:p>
          <a:p>
            <a:pPr lvl="1"/>
            <a:r>
              <a:rPr lang="en-US" dirty="0"/>
              <a:t>3.557e-24*(7.5e13)^0.85*200^1 = </a:t>
            </a:r>
            <a:r>
              <a:rPr lang="hr-HR" dirty="0"/>
              <a:t>4.43e-10 1/s</a:t>
            </a:r>
          </a:p>
          <a:p>
            <a:r>
              <a:rPr lang="hr-HR" dirty="0" err="1"/>
              <a:t>The</a:t>
            </a:r>
            <a:r>
              <a:rPr lang="hr-HR" dirty="0"/>
              <a:t> total </a:t>
            </a:r>
            <a:r>
              <a:rPr lang="hr-HR" dirty="0" err="1"/>
              <a:t>creep</a:t>
            </a:r>
            <a:r>
              <a:rPr lang="hr-HR" dirty="0"/>
              <a:t> </a:t>
            </a:r>
            <a:r>
              <a:rPr lang="hr-HR" dirty="0" err="1"/>
              <a:t>strain</a:t>
            </a:r>
            <a:r>
              <a:rPr lang="hr-HR" dirty="0"/>
              <a:t> rate </a:t>
            </a:r>
            <a:r>
              <a:rPr lang="hr-HR" dirty="0" err="1"/>
              <a:t>is</a:t>
            </a:r>
            <a:r>
              <a:rPr lang="hr-HR" dirty="0"/>
              <a:t> 1.48e-10 + 4.43e-10 = 5.91e-10 1/s</a:t>
            </a:r>
          </a:p>
          <a:p>
            <a:r>
              <a:rPr lang="hr-HR" dirty="0" err="1"/>
              <a:t>The</a:t>
            </a:r>
            <a:r>
              <a:rPr lang="hr-HR" dirty="0"/>
              <a:t> total </a:t>
            </a:r>
            <a:r>
              <a:rPr lang="hr-HR" dirty="0" err="1"/>
              <a:t>creep</a:t>
            </a:r>
            <a:r>
              <a:rPr lang="hr-HR" dirty="0"/>
              <a:t> </a:t>
            </a:r>
            <a:r>
              <a:rPr lang="hr-HR" dirty="0" err="1"/>
              <a:t>strain</a:t>
            </a:r>
            <a:r>
              <a:rPr lang="hr-HR" dirty="0"/>
              <a:t> </a:t>
            </a:r>
            <a:r>
              <a:rPr lang="hr-HR" dirty="0" err="1"/>
              <a:t>after</a:t>
            </a:r>
            <a:r>
              <a:rPr lang="hr-HR" dirty="0"/>
              <a:t> </a:t>
            </a:r>
            <a:r>
              <a:rPr lang="hr-HR" dirty="0" err="1"/>
              <a:t>three</a:t>
            </a:r>
            <a:r>
              <a:rPr lang="hr-HR" dirty="0"/>
              <a:t> </a:t>
            </a:r>
            <a:r>
              <a:rPr lang="hr-HR" dirty="0" err="1"/>
              <a:t>years</a:t>
            </a:r>
            <a:r>
              <a:rPr lang="hr-HR" dirty="0"/>
              <a:t> </a:t>
            </a:r>
            <a:r>
              <a:rPr lang="hr-HR" dirty="0" err="1"/>
              <a:t>is</a:t>
            </a:r>
            <a:r>
              <a:rPr lang="hr-HR" dirty="0"/>
              <a:t> (</a:t>
            </a:r>
            <a:r>
              <a:rPr lang="hr-HR" dirty="0" err="1"/>
              <a:t>assuming</a:t>
            </a:r>
            <a:r>
              <a:rPr lang="hr-HR" dirty="0"/>
              <a:t> </a:t>
            </a:r>
            <a:r>
              <a:rPr lang="hr-HR" dirty="0" err="1"/>
              <a:t>constant</a:t>
            </a:r>
            <a:r>
              <a:rPr lang="hr-HR" dirty="0"/>
              <a:t> </a:t>
            </a:r>
            <a:r>
              <a:rPr lang="hr-HR" dirty="0" err="1"/>
              <a:t>conditions</a:t>
            </a:r>
            <a:r>
              <a:rPr lang="hr-HR" dirty="0"/>
              <a:t>) </a:t>
            </a:r>
            <a:br>
              <a:rPr lang="hr-HR" dirty="0"/>
            </a:br>
            <a:r>
              <a:rPr lang="hr-HR" dirty="0"/>
              <a:t>5.91e-10*(3600*24*365*3) = 0.056 = 5.6% </a:t>
            </a:r>
            <a:r>
              <a:rPr lang="hr-HR" dirty="0" err="1"/>
              <a:t>strain</a:t>
            </a:r>
            <a:endParaRPr lang="en-US" dirty="0"/>
          </a:p>
          <a:p>
            <a:endParaRPr lang="en-US" dirty="0"/>
          </a:p>
        </p:txBody>
      </p:sp>
      <p:sp>
        <p:nvSpPr>
          <p:cNvPr id="4" name="Slide Number Placeholder 3">
            <a:extLst>
              <a:ext uri="{FF2B5EF4-FFF2-40B4-BE49-F238E27FC236}">
                <a16:creationId xmlns:a16="http://schemas.microsoft.com/office/drawing/2014/main" id="{62BA5ECB-8885-954A-B9DF-E7893F2BBBF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descr="latex-image-1.pdf">
            <a:extLst>
              <a:ext uri="{FF2B5EF4-FFF2-40B4-BE49-F238E27FC236}">
                <a16:creationId xmlns:a16="http://schemas.microsoft.com/office/drawing/2014/main" id="{F1D60BBD-657E-1A4A-898D-6342968C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181" y="2582444"/>
            <a:ext cx="2057400" cy="342900"/>
          </a:xfrm>
          <a:prstGeom prst="rect">
            <a:avLst/>
          </a:prstGeom>
        </p:spPr>
      </p:pic>
      <p:pic>
        <p:nvPicPr>
          <p:cNvPr id="6" name="Picture 5" descr="latex-image-1.pdf">
            <a:extLst>
              <a:ext uri="{FF2B5EF4-FFF2-40B4-BE49-F238E27FC236}">
                <a16:creationId xmlns:a16="http://schemas.microsoft.com/office/drawing/2014/main" id="{66E698B8-CF6E-EF4D-AD9A-93C8FFBA9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931" y="4294502"/>
            <a:ext cx="1714500" cy="254000"/>
          </a:xfrm>
          <a:prstGeom prst="rect">
            <a:avLst/>
          </a:prstGeom>
        </p:spPr>
      </p:pic>
    </p:spTree>
    <p:extLst>
      <p:ext uri="{BB962C8B-B14F-4D97-AF65-F5344CB8AC3E}">
        <p14:creationId xmlns:p14="http://schemas.microsoft.com/office/powerpoint/2010/main" val="392765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2160495"/>
            <a:ext cx="5486400" cy="3965670"/>
          </a:xfrm>
        </p:spPr>
        <p:txBody>
          <a:bodyPr/>
          <a:lstStyle/>
          <a:p>
            <a:r>
              <a:rPr lang="en-US" dirty="0"/>
              <a:t>Creep impacts fuel performance by shrinking the gap and then conforming to the pellets</a:t>
            </a:r>
          </a:p>
          <a:p>
            <a:r>
              <a:rPr lang="en-US" dirty="0">
                <a:latin typeface="Arial" charset="0"/>
                <a:cs typeface="Arial" charset="0"/>
              </a:rPr>
              <a:t>a) before “fuel-cladding” interaction; b) start of “fuel-cladding” interaction; c) “fuel-cladding interaction” over most of fuel column</a:t>
            </a:r>
          </a:p>
          <a:p>
            <a:r>
              <a:rPr lang="en-US" dirty="0">
                <a:latin typeface="Arial" charset="0"/>
                <a:cs typeface="Arial" charset="0"/>
              </a:rPr>
              <a:t>(1)creep down from water pressure; (2)creep out from fuel column; (3)fuel column axial stress</a:t>
            </a:r>
          </a:p>
          <a:p>
            <a:endParaRPr lang="en-US" dirty="0"/>
          </a:p>
          <a:p>
            <a:endParaRPr lang="en-US" dirty="0"/>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213406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F2D2-C267-D34F-BCB6-FA6658B75739}"/>
              </a:ext>
            </a:extLst>
          </p:cNvPr>
          <p:cNvSpPr>
            <a:spLocks noGrp="1"/>
          </p:cNvSpPr>
          <p:nvPr>
            <p:ph type="title"/>
          </p:nvPr>
        </p:nvSpPr>
        <p:spPr/>
        <p:txBody>
          <a:bodyPr/>
          <a:lstStyle/>
          <a:p>
            <a:r>
              <a:rPr lang="en-US" dirty="0"/>
              <a:t>Zirconium Hydrides</a:t>
            </a:r>
          </a:p>
        </p:txBody>
      </p:sp>
      <p:sp>
        <p:nvSpPr>
          <p:cNvPr id="3" name="Content Placeholder 2">
            <a:extLst>
              <a:ext uri="{FF2B5EF4-FFF2-40B4-BE49-F238E27FC236}">
                <a16:creationId xmlns:a16="http://schemas.microsoft.com/office/drawing/2014/main" id="{9A7789B8-28E5-0144-8267-D45C1D21CC98}"/>
              </a:ext>
            </a:extLst>
          </p:cNvPr>
          <p:cNvSpPr>
            <a:spLocks noGrp="1"/>
          </p:cNvSpPr>
          <p:nvPr>
            <p:ph idx="1"/>
          </p:nvPr>
        </p:nvSpPr>
        <p:spPr>
          <a:xfrm>
            <a:off x="609600" y="2160495"/>
            <a:ext cx="5273964" cy="3965670"/>
          </a:xfrm>
        </p:spPr>
        <p:txBody>
          <a:bodyPr/>
          <a:lstStyle/>
          <a:p>
            <a:r>
              <a:rPr lang="en-US" dirty="0"/>
              <a:t>Hydrides cause size change because the hydride lattice is larger than the zirconium lattice</a:t>
            </a:r>
          </a:p>
          <a:p>
            <a:r>
              <a:rPr lang="en-US" dirty="0"/>
              <a:t>There are a number of different </a:t>
            </a:r>
            <a:r>
              <a:rPr lang="en-US" dirty="0" err="1"/>
              <a:t>Zr</a:t>
            </a:r>
            <a:r>
              <a:rPr lang="en-US" dirty="0"/>
              <a:t>-H phases and morphologies that can present</a:t>
            </a:r>
          </a:p>
          <a:p>
            <a:r>
              <a:rPr lang="en-US" dirty="0"/>
              <a:t>0.1% H can cause 0.2% growth</a:t>
            </a:r>
          </a:p>
          <a:p>
            <a:pPr marL="0" indent="0">
              <a:buNone/>
            </a:pPr>
            <a:endParaRPr lang="en-US" dirty="0"/>
          </a:p>
        </p:txBody>
      </p:sp>
      <p:sp>
        <p:nvSpPr>
          <p:cNvPr id="4" name="Slide Number Placeholder 3">
            <a:extLst>
              <a:ext uri="{FF2B5EF4-FFF2-40B4-BE49-F238E27FC236}">
                <a16:creationId xmlns:a16="http://schemas.microsoft.com/office/drawing/2014/main" id="{0CC1EFB0-51CC-E74E-BFD1-D3887544B48C}"/>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A340363F-913D-DD48-85C4-5C68E2DC6E4C}"/>
              </a:ext>
            </a:extLst>
          </p:cNvPr>
          <p:cNvPicPr>
            <a:picLocks noChangeAspect="1"/>
          </p:cNvPicPr>
          <p:nvPr/>
        </p:nvPicPr>
        <p:blipFill>
          <a:blip r:embed="rId2"/>
          <a:stretch>
            <a:fillRect/>
          </a:stretch>
        </p:blipFill>
        <p:spPr>
          <a:xfrm>
            <a:off x="6237026" y="2271332"/>
            <a:ext cx="5001148" cy="3349208"/>
          </a:xfrm>
          <a:prstGeom prst="rect">
            <a:avLst/>
          </a:prstGeom>
        </p:spPr>
      </p:pic>
    </p:spTree>
    <p:extLst>
      <p:ext uri="{BB962C8B-B14F-4D97-AF65-F5344CB8AC3E}">
        <p14:creationId xmlns:p14="http://schemas.microsoft.com/office/powerpoint/2010/main" val="3472753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0956-BF54-8741-A7FB-B28EECD8EFFE}"/>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BE8941C-0E52-8C4E-83AF-BE60A328093C}"/>
              </a:ext>
            </a:extLst>
          </p:cNvPr>
          <p:cNvSpPr>
            <a:spLocks noGrp="1"/>
          </p:cNvSpPr>
          <p:nvPr>
            <p:ph idx="1"/>
          </p:nvPr>
        </p:nvSpPr>
        <p:spPr/>
        <p:txBody>
          <a:bodyPr/>
          <a:lstStyle/>
          <a:p>
            <a:r>
              <a:rPr lang="en-US" sz="2000" dirty="0"/>
              <a:t>MOOSE Overview</a:t>
            </a:r>
          </a:p>
          <a:p>
            <a:endParaRPr lang="en-US" sz="2000" dirty="0"/>
          </a:p>
          <a:p>
            <a:r>
              <a:rPr lang="en-US" sz="2000" dirty="0"/>
              <a:t>Fuel pellets change shape due to </a:t>
            </a:r>
          </a:p>
          <a:p>
            <a:pPr lvl="1"/>
            <a:r>
              <a:rPr lang="en-US" sz="2000" dirty="0"/>
              <a:t>Thermal expansion (increase in volume)</a:t>
            </a:r>
          </a:p>
          <a:p>
            <a:pPr lvl="1"/>
            <a:r>
              <a:rPr lang="en-US" sz="2000" dirty="0"/>
              <a:t>Densification (decrease in volume)</a:t>
            </a:r>
          </a:p>
          <a:p>
            <a:pPr lvl="1"/>
            <a:r>
              <a:rPr lang="en-US" sz="2000" dirty="0"/>
              <a:t>Swelling (increase in volume)</a:t>
            </a:r>
          </a:p>
          <a:p>
            <a:pPr lvl="1"/>
            <a:r>
              <a:rPr lang="en-US" sz="2000" dirty="0"/>
              <a:t>Creep (volume stays the same)</a:t>
            </a:r>
          </a:p>
          <a:p>
            <a:r>
              <a:rPr lang="en-US" sz="2000" dirty="0"/>
              <a:t>The fuel thermal conductivity decreases with burnup</a:t>
            </a:r>
          </a:p>
          <a:p>
            <a:r>
              <a:rPr lang="en-US" sz="2000" dirty="0"/>
              <a:t>Empirical models take into account both phonon and electron based thermal transport</a:t>
            </a:r>
          </a:p>
          <a:p>
            <a:r>
              <a:rPr lang="en-US" sz="2000" dirty="0"/>
              <a:t>BISON primarily utilizes the NFIR model to describe thermal conductivity</a:t>
            </a:r>
          </a:p>
          <a:p>
            <a:endParaRPr lang="en-US" sz="2000" dirty="0"/>
          </a:p>
        </p:txBody>
      </p:sp>
      <p:sp>
        <p:nvSpPr>
          <p:cNvPr id="4" name="Slide Number Placeholder 3">
            <a:extLst>
              <a:ext uri="{FF2B5EF4-FFF2-40B4-BE49-F238E27FC236}">
                <a16:creationId xmlns:a16="http://schemas.microsoft.com/office/drawing/2014/main" id="{ECADECD8-45A5-5D48-8FE1-B0ED548345AB}"/>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0641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1C6C-70DF-E048-A89B-11B668FD1E41}"/>
              </a:ext>
            </a:extLst>
          </p:cNvPr>
          <p:cNvSpPr>
            <a:spLocks noGrp="1"/>
          </p:cNvSpPr>
          <p:nvPr>
            <p:ph type="title"/>
          </p:nvPr>
        </p:nvSpPr>
        <p:spPr/>
        <p:txBody>
          <a:bodyPr/>
          <a:lstStyle/>
          <a:p>
            <a:r>
              <a:rPr lang="en-US" dirty="0"/>
              <a:t>Summary of Creep and Irradiation Growth</a:t>
            </a:r>
          </a:p>
        </p:txBody>
      </p:sp>
      <p:sp>
        <p:nvSpPr>
          <p:cNvPr id="3" name="Content Placeholder 2">
            <a:extLst>
              <a:ext uri="{FF2B5EF4-FFF2-40B4-BE49-F238E27FC236}">
                <a16:creationId xmlns:a16="http://schemas.microsoft.com/office/drawing/2014/main" id="{383063C4-10F7-1742-BE81-004AFBC69EEB}"/>
              </a:ext>
            </a:extLst>
          </p:cNvPr>
          <p:cNvSpPr>
            <a:spLocks noGrp="1"/>
          </p:cNvSpPr>
          <p:nvPr>
            <p:ph idx="1"/>
          </p:nvPr>
        </p:nvSpPr>
        <p:spPr/>
        <p:txBody>
          <a:bodyPr/>
          <a:lstStyle/>
          <a:p>
            <a:r>
              <a:rPr lang="en-US" dirty="0"/>
              <a:t>Growth and creep are the major mechanisms for dimensional instability in zirconium alloy cladding</a:t>
            </a:r>
          </a:p>
          <a:p>
            <a:r>
              <a:rPr lang="en-US" dirty="0"/>
              <a:t>Growth results from the clustering of interstitials on prismatic planes, and eventually from the clustering of vacancies on basal planes such that the material shrinks in the axial direction</a:t>
            </a:r>
          </a:p>
          <a:p>
            <a:r>
              <a:rPr lang="en-US" dirty="0"/>
              <a:t>Growth depends on the fluence, coldwork, texture, temperature, and composition</a:t>
            </a:r>
          </a:p>
          <a:p>
            <a:endParaRPr lang="en-US" dirty="0"/>
          </a:p>
        </p:txBody>
      </p:sp>
      <p:sp>
        <p:nvSpPr>
          <p:cNvPr id="4" name="Slide Number Placeholder 3">
            <a:extLst>
              <a:ext uri="{FF2B5EF4-FFF2-40B4-BE49-F238E27FC236}">
                <a16:creationId xmlns:a16="http://schemas.microsoft.com/office/drawing/2014/main" id="{C750CE21-517C-4040-9532-4047A81953AE}"/>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83417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82-268A-9E45-82A4-87B1E29A7350}"/>
              </a:ext>
            </a:extLst>
          </p:cNvPr>
          <p:cNvSpPr>
            <a:spLocks noGrp="1"/>
          </p:cNvSpPr>
          <p:nvPr>
            <p:ph type="title"/>
          </p:nvPr>
        </p:nvSpPr>
        <p:spPr/>
        <p:txBody>
          <a:bodyPr/>
          <a:lstStyle/>
          <a:p>
            <a:r>
              <a:rPr lang="en-US" dirty="0"/>
              <a:t>Mechanical Behavior of </a:t>
            </a:r>
            <a:r>
              <a:rPr lang="en-US" dirty="0" err="1"/>
              <a:t>Zr</a:t>
            </a:r>
            <a:r>
              <a:rPr lang="en-US" dirty="0"/>
              <a:t> Cladding</a:t>
            </a:r>
          </a:p>
        </p:txBody>
      </p:sp>
      <p:sp>
        <p:nvSpPr>
          <p:cNvPr id="3" name="Content Placeholder 2">
            <a:extLst>
              <a:ext uri="{FF2B5EF4-FFF2-40B4-BE49-F238E27FC236}">
                <a16:creationId xmlns:a16="http://schemas.microsoft.com/office/drawing/2014/main" id="{E4963C87-B439-A443-A2C7-1B558E41101D}"/>
              </a:ext>
            </a:extLst>
          </p:cNvPr>
          <p:cNvSpPr>
            <a:spLocks noGrp="1"/>
          </p:cNvSpPr>
          <p:nvPr>
            <p:ph idx="1"/>
          </p:nvPr>
        </p:nvSpPr>
        <p:spPr>
          <a:xfrm>
            <a:off x="609600" y="2160495"/>
            <a:ext cx="4876800" cy="3965670"/>
          </a:xfrm>
        </p:spPr>
        <p:txBody>
          <a:bodyPr/>
          <a:lstStyle/>
          <a:p>
            <a:r>
              <a:rPr lang="en-US" dirty="0"/>
              <a:t>Zirconium alloys plastically deform primarily due to dislocation motion on prismatic planes</a:t>
            </a:r>
          </a:p>
        </p:txBody>
      </p:sp>
      <p:sp>
        <p:nvSpPr>
          <p:cNvPr id="4" name="Slide Number Placeholder 3">
            <a:extLst>
              <a:ext uri="{FF2B5EF4-FFF2-40B4-BE49-F238E27FC236}">
                <a16:creationId xmlns:a16="http://schemas.microsoft.com/office/drawing/2014/main" id="{2AFFD72A-FB57-2A4F-BB5E-5864A0267D56}"/>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C68F03-689C-F743-9AF4-99A24AC963E0}"/>
              </a:ext>
            </a:extLst>
          </p:cNvPr>
          <p:cNvPicPr>
            <a:picLocks noChangeAspect="1"/>
          </p:cNvPicPr>
          <p:nvPr/>
        </p:nvPicPr>
        <p:blipFill>
          <a:blip r:embed="rId2"/>
          <a:stretch>
            <a:fillRect/>
          </a:stretch>
        </p:blipFill>
        <p:spPr>
          <a:xfrm>
            <a:off x="6630323" y="1792198"/>
            <a:ext cx="4214554" cy="4333967"/>
          </a:xfrm>
          <a:prstGeom prst="rect">
            <a:avLst/>
          </a:prstGeom>
        </p:spPr>
      </p:pic>
      <p:pic>
        <p:nvPicPr>
          <p:cNvPr id="6" name="Picture 1" descr="Figure 3-5 Slip systems in alpha zirconium [Tenckhoff, 2005].png">
            <a:extLst>
              <a:ext uri="{FF2B5EF4-FFF2-40B4-BE49-F238E27FC236}">
                <a16:creationId xmlns:a16="http://schemas.microsoft.com/office/drawing/2014/main" id="{C3E9AE26-C744-064A-8AF5-AB972B535F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90"/>
          <a:stretch/>
        </p:blipFill>
        <p:spPr bwMode="auto">
          <a:xfrm>
            <a:off x="2709149" y="3416858"/>
            <a:ext cx="2097342" cy="3122055"/>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8827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D45F-F7AC-9F46-9206-0237E7482ABF}"/>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0D5F43D7-A5BD-2E46-945C-7D4C03AF214E}"/>
              </a:ext>
            </a:extLst>
          </p:cNvPr>
          <p:cNvSpPr>
            <a:spLocks noGrp="1"/>
          </p:cNvSpPr>
          <p:nvPr>
            <p:ph idx="1"/>
          </p:nvPr>
        </p:nvSpPr>
        <p:spPr>
          <a:xfrm>
            <a:off x="609600" y="2160495"/>
            <a:ext cx="7453745" cy="3965670"/>
          </a:xfrm>
        </p:spPr>
        <p:txBody>
          <a:bodyPr/>
          <a:lstStyle/>
          <a:p>
            <a:r>
              <a:rPr lang="en-US" dirty="0"/>
              <a:t>Under irradiation, the interstitial loops that buildup on the prismatic planes cause hardening</a:t>
            </a:r>
          </a:p>
          <a:p>
            <a:r>
              <a:rPr lang="en-US" dirty="0">
                <a:latin typeface="Arial" charset="0"/>
                <a:cs typeface="Arial" charset="0"/>
              </a:rPr>
              <a:t>The UTS goes up with fluence, while the strain before fracture goes down</a:t>
            </a:r>
            <a:endParaRPr lang="en-US" dirty="0"/>
          </a:p>
        </p:txBody>
      </p:sp>
      <p:sp>
        <p:nvSpPr>
          <p:cNvPr id="4" name="Slide Number Placeholder 3">
            <a:extLst>
              <a:ext uri="{FF2B5EF4-FFF2-40B4-BE49-F238E27FC236}">
                <a16:creationId xmlns:a16="http://schemas.microsoft.com/office/drawing/2014/main" id="{D3434FBD-C09C-F34B-9FF4-FF071009D52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grpSp>
        <p:nvGrpSpPr>
          <p:cNvPr id="5" name="Group 4">
            <a:extLst>
              <a:ext uri="{FF2B5EF4-FFF2-40B4-BE49-F238E27FC236}">
                <a16:creationId xmlns:a16="http://schemas.microsoft.com/office/drawing/2014/main" id="{C3BAC0BD-6148-B14A-A8F2-676169F31B18}"/>
              </a:ext>
            </a:extLst>
          </p:cNvPr>
          <p:cNvGrpSpPr/>
          <p:nvPr/>
        </p:nvGrpSpPr>
        <p:grpSpPr>
          <a:xfrm>
            <a:off x="1922812" y="3889503"/>
            <a:ext cx="4827319" cy="2831973"/>
            <a:chOff x="169305" y="1946624"/>
            <a:chExt cx="5638800" cy="3455399"/>
          </a:xfrm>
        </p:grpSpPr>
        <p:pic>
          <p:nvPicPr>
            <p:cNvPr id="6" name="Picture 1" descr="Figure 4-2 Interaction of a dislocation-under-stress with irradiation-induced defects. The dislocation is moving to the right [Barnes, 1965].png">
              <a:extLst>
                <a:ext uri="{FF2B5EF4-FFF2-40B4-BE49-F238E27FC236}">
                  <a16:creationId xmlns:a16="http://schemas.microsoft.com/office/drawing/2014/main" id="{953D4F5F-3898-BC47-B1F7-484DA3088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 t="5578" r="3557" b="6002"/>
            <a:stretch/>
          </p:blipFill>
          <p:spPr bwMode="auto">
            <a:xfrm>
              <a:off x="169305" y="1946624"/>
              <a:ext cx="5568824" cy="2990699"/>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B0202D-C429-7D42-906A-57C25C187451}"/>
                </a:ext>
              </a:extLst>
            </p:cNvPr>
            <p:cNvSpPr txBox="1">
              <a:spLocks noChangeArrowheads="1"/>
            </p:cNvSpPr>
            <p:nvPr/>
          </p:nvSpPr>
          <p:spPr bwMode="auto">
            <a:xfrm>
              <a:off x="169305" y="4951387"/>
              <a:ext cx="5638800" cy="450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eaLnBrk="1" hangingPunct="1"/>
              <a:r>
                <a:rPr lang="en-GB" sz="1800" dirty="0">
                  <a:latin typeface="Arial" charset="0"/>
                  <a:cs typeface="Arial" charset="0"/>
                </a:rPr>
                <a:t>dislocation  is moving </a:t>
              </a:r>
              <a:r>
                <a:rPr lang="en-GB" sz="1800" dirty="0">
                  <a:latin typeface="Arial" charset="0"/>
                  <a:cs typeface="Arial" charset="0"/>
                  <a:sym typeface="Wingdings" charset="0"/>
                </a:rPr>
                <a:t>          </a:t>
              </a:r>
              <a:r>
                <a:rPr lang="en-GB" sz="1100" dirty="0">
                  <a:latin typeface="Arial" charset="0"/>
                  <a:cs typeface="Arial" charset="0"/>
                  <a:sym typeface="Wingdings" charset="0"/>
                </a:rPr>
                <a:t> 		</a:t>
              </a:r>
              <a:endParaRPr lang="en-US" sz="1100" dirty="0">
                <a:latin typeface="Arial" charset="0"/>
                <a:cs typeface="Arial" charset="0"/>
              </a:endParaRPr>
            </a:p>
          </p:txBody>
        </p:sp>
        <p:cxnSp>
          <p:nvCxnSpPr>
            <p:cNvPr id="8" name="Straight Arrow Connector 8">
              <a:extLst>
                <a:ext uri="{FF2B5EF4-FFF2-40B4-BE49-F238E27FC236}">
                  <a16:creationId xmlns:a16="http://schemas.microsoft.com/office/drawing/2014/main" id="{392782DC-EBC7-644E-BB2B-76447AE1D750}"/>
                </a:ext>
              </a:extLst>
            </p:cNvPr>
            <p:cNvCxnSpPr>
              <a:cxnSpLocks noChangeShapeType="1"/>
            </p:cNvCxnSpPr>
            <p:nvPr/>
          </p:nvCxnSpPr>
          <p:spPr bwMode="auto">
            <a:xfrm>
              <a:off x="3642260" y="5231195"/>
              <a:ext cx="762000"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grpSp>
      <p:pic>
        <p:nvPicPr>
          <p:cNvPr id="9" name="Picture 8" descr="3-19">
            <a:extLst>
              <a:ext uri="{FF2B5EF4-FFF2-40B4-BE49-F238E27FC236}">
                <a16:creationId xmlns:a16="http://schemas.microsoft.com/office/drawing/2014/main" id="{E19F3024-B7EC-5545-B0F8-DC5075BC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12862" y="1219338"/>
            <a:ext cx="3294276" cy="4758399"/>
          </a:xfrm>
          <a:prstGeom prst="rect">
            <a:avLst/>
          </a:prstGeom>
        </p:spPr>
      </p:pic>
    </p:spTree>
    <p:extLst>
      <p:ext uri="{BB962C8B-B14F-4D97-AF65-F5344CB8AC3E}">
        <p14:creationId xmlns:p14="http://schemas.microsoft.com/office/powerpoint/2010/main" val="3438064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4AEB-5FB0-8F4D-8387-12357081DE3E}"/>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00B1D4E7-5A10-5147-8905-E00DA7654BC9}"/>
              </a:ext>
            </a:extLst>
          </p:cNvPr>
          <p:cNvSpPr>
            <a:spLocks noGrp="1"/>
          </p:cNvSpPr>
          <p:nvPr>
            <p:ph idx="1"/>
          </p:nvPr>
        </p:nvSpPr>
        <p:spPr>
          <a:xfrm>
            <a:off x="609600" y="2160495"/>
            <a:ext cx="6836229" cy="3965670"/>
          </a:xfrm>
        </p:spPr>
        <p:txBody>
          <a:bodyPr>
            <a:normAutofit fontScale="92500" lnSpcReduction="20000"/>
          </a:bodyPr>
          <a:lstStyle/>
          <a:p>
            <a:r>
              <a:rPr lang="en-GB" dirty="0">
                <a:latin typeface="Arial" charset="0"/>
                <a:cs typeface="Arial" charset="0"/>
              </a:rPr>
              <a:t>When stress is high enough, loops are “swept away”, forming a clean channel</a:t>
            </a:r>
          </a:p>
          <a:p>
            <a:r>
              <a:rPr lang="en-US" dirty="0"/>
              <a:t>Once a channel is cleaned out, dislocations continue to move along it</a:t>
            </a:r>
          </a:p>
          <a:p>
            <a:r>
              <a:rPr lang="en-US" dirty="0"/>
              <a:t>This results in lots of deformation in that one area, creating slip steps</a:t>
            </a:r>
          </a:p>
          <a:p>
            <a:r>
              <a:rPr lang="en-US" dirty="0">
                <a:cs typeface="Arial" charset="0"/>
              </a:rPr>
              <a:t>In HCP zircaloy, channels form on basal planes or prism planes depending on</a:t>
            </a:r>
          </a:p>
          <a:p>
            <a:pPr lvl="1"/>
            <a:r>
              <a:rPr lang="en-US" dirty="0">
                <a:cs typeface="Arial" charset="0"/>
              </a:rPr>
              <a:t>Load direction</a:t>
            </a:r>
          </a:p>
          <a:p>
            <a:pPr lvl="1"/>
            <a:r>
              <a:rPr lang="en-US" dirty="0">
                <a:cs typeface="Arial" charset="0"/>
              </a:rPr>
              <a:t>Temperature</a:t>
            </a:r>
          </a:p>
          <a:p>
            <a:pPr lvl="1"/>
            <a:r>
              <a:rPr lang="en-GB" dirty="0">
                <a:cs typeface="Arial" charset="0"/>
              </a:rPr>
              <a:t>Oxygen content in the alloy</a:t>
            </a:r>
            <a:endParaRPr lang="en-US" dirty="0">
              <a:cs typeface="Arial" charset="0"/>
            </a:endParaRPr>
          </a:p>
          <a:p>
            <a:pPr lvl="1"/>
            <a:r>
              <a:rPr lang="en-US" dirty="0">
                <a:cs typeface="Arial" charset="0"/>
              </a:rPr>
              <a:t>F</a:t>
            </a:r>
            <a:r>
              <a:rPr lang="en-GB" dirty="0" err="1">
                <a:cs typeface="Arial" charset="0"/>
              </a:rPr>
              <a:t>luence</a:t>
            </a:r>
            <a:endParaRPr lang="en-US" dirty="0"/>
          </a:p>
          <a:p>
            <a:endParaRPr lang="en-US" dirty="0"/>
          </a:p>
        </p:txBody>
      </p:sp>
      <p:sp>
        <p:nvSpPr>
          <p:cNvPr id="4" name="Slide Number Placeholder 3">
            <a:extLst>
              <a:ext uri="{FF2B5EF4-FFF2-40B4-BE49-F238E27FC236}">
                <a16:creationId xmlns:a16="http://schemas.microsoft.com/office/drawing/2014/main" id="{FD1457B9-36B9-F14D-9AA8-2055A88AC16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6" name="Picture 1" descr="Figure 4-1 Correlation of dislocations and surface slip steps on copper single crystal irradiated with neutrons and deformed in tension [Sharp, 1972].png">
            <a:extLst>
              <a:ext uri="{FF2B5EF4-FFF2-40B4-BE49-F238E27FC236}">
                <a16:creationId xmlns:a16="http://schemas.microsoft.com/office/drawing/2014/main" id="{8817DE77-2C6B-344D-A069-083E5C4A0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14" y="1891220"/>
            <a:ext cx="3532886" cy="4465131"/>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19387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1B36-8CDC-E846-AB31-0645DA1276C6}"/>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D8CC5BFF-8DAE-4344-94F9-2AF94CE90FEA}"/>
              </a:ext>
            </a:extLst>
          </p:cNvPr>
          <p:cNvSpPr>
            <a:spLocks noGrp="1"/>
          </p:cNvSpPr>
          <p:nvPr>
            <p:ph idx="1"/>
          </p:nvPr>
        </p:nvSpPr>
        <p:spPr>
          <a:xfrm>
            <a:off x="609600" y="2160495"/>
            <a:ext cx="4508665" cy="3965670"/>
          </a:xfrm>
        </p:spPr>
        <p:txBody>
          <a:bodyPr/>
          <a:lstStyle/>
          <a:p>
            <a:r>
              <a:rPr lang="en-US" dirty="0">
                <a:latin typeface="Arial" charset="0"/>
                <a:cs typeface="Arial" charset="0"/>
              </a:rPr>
              <a:t>Channel formation is an important behavior in irradiated zircaloy</a:t>
            </a:r>
          </a:p>
          <a:p>
            <a:r>
              <a:rPr lang="en-US" dirty="0">
                <a:latin typeface="Arial" charset="0"/>
                <a:cs typeface="Arial" charset="0"/>
              </a:rPr>
              <a:t>Dislocation channel deformation occurs at high load or high fluence</a:t>
            </a:r>
            <a:endParaRPr lang="en-US" dirty="0"/>
          </a:p>
        </p:txBody>
      </p:sp>
      <p:sp>
        <p:nvSpPr>
          <p:cNvPr id="4" name="Slide Number Placeholder 3">
            <a:extLst>
              <a:ext uri="{FF2B5EF4-FFF2-40B4-BE49-F238E27FC236}">
                <a16:creationId xmlns:a16="http://schemas.microsoft.com/office/drawing/2014/main" id="{1C5F7AB6-8410-A642-9D80-1DF7232DC61D}"/>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2" descr="3-17">
            <a:extLst>
              <a:ext uri="{FF2B5EF4-FFF2-40B4-BE49-F238E27FC236}">
                <a16:creationId xmlns:a16="http://schemas.microsoft.com/office/drawing/2014/main" id="{B75CB85A-473B-1D45-A00E-C4F2DF12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470" y="1873334"/>
            <a:ext cx="6217012" cy="416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141099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5503-6552-3B46-A880-0D817A06A198}"/>
              </a:ext>
            </a:extLst>
          </p:cNvPr>
          <p:cNvSpPr>
            <a:spLocks noGrp="1"/>
          </p:cNvSpPr>
          <p:nvPr>
            <p:ph type="title"/>
          </p:nvPr>
        </p:nvSpPr>
        <p:spPr/>
        <p:txBody>
          <a:bodyPr/>
          <a:lstStyle/>
          <a:p>
            <a:r>
              <a:rPr lang="en-US" dirty="0"/>
              <a:t>Fatigue</a:t>
            </a:r>
          </a:p>
        </p:txBody>
      </p:sp>
      <p:sp>
        <p:nvSpPr>
          <p:cNvPr id="3" name="Content Placeholder 2">
            <a:extLst>
              <a:ext uri="{FF2B5EF4-FFF2-40B4-BE49-F238E27FC236}">
                <a16:creationId xmlns:a16="http://schemas.microsoft.com/office/drawing/2014/main" id="{81F4B02D-134E-3F41-AD4E-8F573D7B9D0B}"/>
              </a:ext>
            </a:extLst>
          </p:cNvPr>
          <p:cNvSpPr>
            <a:spLocks noGrp="1"/>
          </p:cNvSpPr>
          <p:nvPr>
            <p:ph idx="1"/>
          </p:nvPr>
        </p:nvSpPr>
        <p:spPr>
          <a:xfrm>
            <a:off x="609601" y="2160495"/>
            <a:ext cx="6313714" cy="3965670"/>
          </a:xfrm>
        </p:spPr>
        <p:txBody>
          <a:bodyPr>
            <a:normAutofit fontScale="92500" lnSpcReduction="20000"/>
          </a:bodyPr>
          <a:lstStyle/>
          <a:p>
            <a:r>
              <a:rPr lang="en-US" dirty="0"/>
              <a:t>Material fatigue is the weakening of a material caused by repeated applied loads</a:t>
            </a:r>
          </a:p>
          <a:p>
            <a:r>
              <a:rPr lang="en-US" dirty="0"/>
              <a:t>Materials under cyclic loading can experience brittle like fracture at stresses significantly below their UTS</a:t>
            </a:r>
          </a:p>
          <a:p>
            <a:r>
              <a:rPr lang="en-US" dirty="0"/>
              <a:t>It is caused by the slow propagation of microstructure damage</a:t>
            </a:r>
          </a:p>
          <a:p>
            <a:r>
              <a:rPr lang="en-US" dirty="0"/>
              <a:t>The engineering tool for investigating fatigue is the S-N curve</a:t>
            </a:r>
          </a:p>
          <a:p>
            <a:r>
              <a:rPr lang="en-US" dirty="0"/>
              <a:t>An S-N curve is a graph of the magnitude of the cyclic stress (S) against the logarithmic scale of cycles to failure (N).</a:t>
            </a:r>
          </a:p>
          <a:p>
            <a:endParaRPr lang="en-US" dirty="0"/>
          </a:p>
        </p:txBody>
      </p:sp>
      <p:sp>
        <p:nvSpPr>
          <p:cNvPr id="4" name="Slide Number Placeholder 3">
            <a:extLst>
              <a:ext uri="{FF2B5EF4-FFF2-40B4-BE49-F238E27FC236}">
                <a16:creationId xmlns:a16="http://schemas.microsoft.com/office/drawing/2014/main" id="{5AC81888-C96E-C044-B43A-C8F5E0E8EDD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53C1C212-4D06-EE41-B6D8-D270F6769AF2}"/>
              </a:ext>
            </a:extLst>
          </p:cNvPr>
          <p:cNvPicPr>
            <a:picLocks noChangeAspect="1"/>
          </p:cNvPicPr>
          <p:nvPr/>
        </p:nvPicPr>
        <p:blipFill>
          <a:blip r:embed="rId2"/>
          <a:stretch>
            <a:fillRect/>
          </a:stretch>
        </p:blipFill>
        <p:spPr>
          <a:xfrm>
            <a:off x="7489806" y="3690056"/>
            <a:ext cx="4224542" cy="2848857"/>
          </a:xfrm>
          <a:prstGeom prst="rect">
            <a:avLst/>
          </a:prstGeom>
        </p:spPr>
      </p:pic>
      <p:pic>
        <p:nvPicPr>
          <p:cNvPr id="6" name="Picture 5" descr="Ewing_and_Humfrey_fatigue_cracks.jpeg">
            <a:extLst>
              <a:ext uri="{FF2B5EF4-FFF2-40B4-BE49-F238E27FC236}">
                <a16:creationId xmlns:a16="http://schemas.microsoft.com/office/drawing/2014/main" id="{EFC560D5-AE52-D744-BC95-6B958D965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331" y="430469"/>
            <a:ext cx="2699223" cy="3259587"/>
          </a:xfrm>
          <a:prstGeom prst="rect">
            <a:avLst/>
          </a:prstGeom>
        </p:spPr>
      </p:pic>
    </p:spTree>
    <p:extLst>
      <p:ext uri="{BB962C8B-B14F-4D97-AF65-F5344CB8AC3E}">
        <p14:creationId xmlns:p14="http://schemas.microsoft.com/office/powerpoint/2010/main" val="2140450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DB6-5BF8-5A40-B75A-DAEED4683BB9}"/>
              </a:ext>
            </a:extLst>
          </p:cNvPr>
          <p:cNvSpPr>
            <a:spLocks noGrp="1"/>
          </p:cNvSpPr>
          <p:nvPr>
            <p:ph type="title"/>
          </p:nvPr>
        </p:nvSpPr>
        <p:spPr/>
        <p:txBody>
          <a:bodyPr/>
          <a:lstStyle/>
          <a:p>
            <a:r>
              <a:rPr lang="en-US" dirty="0" err="1"/>
              <a:t>Zr</a:t>
            </a:r>
            <a:r>
              <a:rPr lang="en-US" dirty="0"/>
              <a:t> Fatigue</a:t>
            </a:r>
          </a:p>
        </p:txBody>
      </p:sp>
      <p:sp>
        <p:nvSpPr>
          <p:cNvPr id="3" name="Content Placeholder 2">
            <a:extLst>
              <a:ext uri="{FF2B5EF4-FFF2-40B4-BE49-F238E27FC236}">
                <a16:creationId xmlns:a16="http://schemas.microsoft.com/office/drawing/2014/main" id="{AF6687C2-6D82-4E4D-A328-67E6BCECF0DD}"/>
              </a:ext>
            </a:extLst>
          </p:cNvPr>
          <p:cNvSpPr>
            <a:spLocks noGrp="1"/>
          </p:cNvSpPr>
          <p:nvPr>
            <p:ph idx="1"/>
          </p:nvPr>
        </p:nvSpPr>
        <p:spPr>
          <a:xfrm>
            <a:off x="609600" y="2160495"/>
            <a:ext cx="5494317" cy="3965670"/>
          </a:xfrm>
        </p:spPr>
        <p:txBody>
          <a:bodyPr>
            <a:normAutofit fontScale="92500" lnSpcReduction="20000"/>
          </a:bodyPr>
          <a:lstStyle/>
          <a:p>
            <a:r>
              <a:rPr lang="en-US" dirty="0">
                <a:latin typeface="Arial" charset="0"/>
                <a:cs typeface="Arial" charset="0"/>
              </a:rPr>
              <a:t>Zircaloy experiences fatigue like other metals</a:t>
            </a:r>
          </a:p>
          <a:p>
            <a:r>
              <a:rPr lang="en-GB" dirty="0">
                <a:latin typeface="Arial" charset="0"/>
                <a:cs typeface="Arial" charset="0"/>
              </a:rPr>
              <a:t>Zircaloy has a fatigue limit at about 10</a:t>
            </a:r>
            <a:r>
              <a:rPr lang="en-GB" baseline="30000" dirty="0">
                <a:latin typeface="Arial" charset="0"/>
                <a:cs typeface="Arial" charset="0"/>
              </a:rPr>
              <a:t>5</a:t>
            </a:r>
            <a:r>
              <a:rPr lang="en-GB" dirty="0">
                <a:latin typeface="Arial" charset="0"/>
                <a:cs typeface="Arial" charset="0"/>
              </a:rPr>
              <a:t> cycles </a:t>
            </a:r>
            <a:r>
              <a:rPr lang="en-US" dirty="0">
                <a:latin typeface="Arial" charset="0"/>
                <a:cs typeface="Arial" charset="0"/>
              </a:rPr>
              <a:t>with </a:t>
            </a:r>
            <a:r>
              <a:rPr lang="en-GB" dirty="0">
                <a:latin typeface="Arial" charset="0"/>
                <a:cs typeface="Arial" charset="0"/>
              </a:rPr>
              <a:t>180 </a:t>
            </a:r>
            <a:r>
              <a:rPr lang="en-GB" dirty="0" err="1">
                <a:latin typeface="Arial" charset="0"/>
                <a:cs typeface="Arial" charset="0"/>
              </a:rPr>
              <a:t>Mpa</a:t>
            </a:r>
            <a:r>
              <a:rPr lang="en-GB" dirty="0">
                <a:latin typeface="Arial" charset="0"/>
                <a:cs typeface="Arial" charset="0"/>
              </a:rPr>
              <a:t> (The UTS is &gt;500 </a:t>
            </a:r>
            <a:r>
              <a:rPr lang="en-GB" dirty="0" err="1">
                <a:latin typeface="Arial" charset="0"/>
                <a:cs typeface="Arial" charset="0"/>
              </a:rPr>
              <a:t>Mpa</a:t>
            </a:r>
            <a:r>
              <a:rPr lang="en-GB" dirty="0">
                <a:latin typeface="Arial" charset="0"/>
                <a:cs typeface="Arial" charset="0"/>
              </a:rPr>
              <a:t>)</a:t>
            </a:r>
            <a:endParaRPr lang="en-US" dirty="0">
              <a:latin typeface="Arial" charset="0"/>
              <a:cs typeface="Arial" charset="0"/>
            </a:endParaRPr>
          </a:p>
          <a:p>
            <a:r>
              <a:rPr lang="en-GB" dirty="0">
                <a:latin typeface="Arial" charset="0"/>
                <a:cs typeface="Arial" charset="0"/>
              </a:rPr>
              <a:t>Irradiation slightly lowers the fatigue life in the</a:t>
            </a:r>
            <a:r>
              <a:rPr lang="en-US" dirty="0">
                <a:latin typeface="Arial" charset="0"/>
                <a:cs typeface="Arial" charset="0"/>
              </a:rPr>
              <a:t> </a:t>
            </a:r>
            <a:r>
              <a:rPr lang="en-GB" dirty="0">
                <a:latin typeface="Arial" charset="0"/>
                <a:cs typeface="Arial" charset="0"/>
              </a:rPr>
              <a:t>low cycle range, less than about 10</a:t>
            </a:r>
            <a:r>
              <a:rPr lang="en-GB" baseline="30000" dirty="0">
                <a:latin typeface="Arial" charset="0"/>
                <a:cs typeface="Arial" charset="0"/>
              </a:rPr>
              <a:t>4</a:t>
            </a:r>
            <a:r>
              <a:rPr lang="en-GB" dirty="0">
                <a:latin typeface="Arial" charset="0"/>
                <a:cs typeface="Arial" charset="0"/>
              </a:rPr>
              <a:t> cycles</a:t>
            </a:r>
            <a:endParaRPr lang="en-US" dirty="0">
              <a:latin typeface="Arial" charset="0"/>
              <a:cs typeface="Arial" charset="0"/>
            </a:endParaRPr>
          </a:p>
          <a:p>
            <a:r>
              <a:rPr lang="en-GB" dirty="0">
                <a:latin typeface="Arial" charset="0"/>
                <a:cs typeface="Arial" charset="0"/>
              </a:rPr>
              <a:t>Irradiation has no effect on the fatigue life on the</a:t>
            </a:r>
            <a:r>
              <a:rPr lang="en-US" dirty="0">
                <a:latin typeface="Arial" charset="0"/>
                <a:cs typeface="Arial" charset="0"/>
              </a:rPr>
              <a:t> </a:t>
            </a:r>
            <a:r>
              <a:rPr lang="en-GB" dirty="0">
                <a:latin typeface="Arial" charset="0"/>
                <a:cs typeface="Arial" charset="0"/>
              </a:rPr>
              <a:t>high cycle range, greater than about 10</a:t>
            </a:r>
            <a:r>
              <a:rPr lang="en-GB" baseline="30000" dirty="0">
                <a:latin typeface="Arial" charset="0"/>
                <a:cs typeface="Arial" charset="0"/>
              </a:rPr>
              <a:t>5</a:t>
            </a:r>
            <a:r>
              <a:rPr lang="en-GB" dirty="0">
                <a:latin typeface="Arial" charset="0"/>
                <a:cs typeface="Arial" charset="0"/>
              </a:rPr>
              <a:t> cycles</a:t>
            </a:r>
            <a:endParaRPr lang="en-US" dirty="0">
              <a:latin typeface="Arial" charset="0"/>
              <a:cs typeface="Arial" charset="0"/>
            </a:endParaRPr>
          </a:p>
          <a:p>
            <a:r>
              <a:rPr lang="en-US" dirty="0"/>
              <a:t>Design must demonstrate a factor of safety of 2 on stress and 20 on cycles</a:t>
            </a:r>
          </a:p>
          <a:p>
            <a:endParaRPr lang="en-US" dirty="0"/>
          </a:p>
        </p:txBody>
      </p:sp>
      <p:sp>
        <p:nvSpPr>
          <p:cNvPr id="4" name="Slide Number Placeholder 3">
            <a:extLst>
              <a:ext uri="{FF2B5EF4-FFF2-40B4-BE49-F238E27FC236}">
                <a16:creationId xmlns:a16="http://schemas.microsoft.com/office/drawing/2014/main" id="{F72B9798-B6FC-7747-8148-29B422B02EAD}"/>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6" name="Picture 2" descr="F-27">
            <a:extLst>
              <a:ext uri="{FF2B5EF4-FFF2-40B4-BE49-F238E27FC236}">
                <a16:creationId xmlns:a16="http://schemas.microsoft.com/office/drawing/2014/main" id="{2AD9F4ED-D0EA-9141-872D-E2A26A46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55" y="2345911"/>
            <a:ext cx="5624945" cy="359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768805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76239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419661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Zirconium Cladding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3070132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C3-FE1E-7249-AD28-ACAAA4441AE3}"/>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B975676D-1845-7649-9DAB-5FE23060537D}"/>
              </a:ext>
            </a:extLst>
          </p:cNvPr>
          <p:cNvSpPr>
            <a:spLocks noGrp="1"/>
          </p:cNvSpPr>
          <p:nvPr>
            <p:ph idx="1"/>
          </p:nvPr>
        </p:nvSpPr>
        <p:spPr>
          <a:xfrm>
            <a:off x="609600" y="2160495"/>
            <a:ext cx="6795052" cy="3965670"/>
          </a:xfrm>
        </p:spPr>
        <p:txBody>
          <a:bodyPr/>
          <a:lstStyle/>
          <a:p>
            <a:r>
              <a:rPr lang="en-US" sz="2000" dirty="0"/>
              <a:t>The ability of fission product atoms to be transported through the fuel to the fuel-clad gap depends on several factors, including its physical state</a:t>
            </a:r>
          </a:p>
          <a:p>
            <a:r>
              <a:rPr lang="en-US" sz="2000" dirty="0"/>
              <a:t>The mobility of fission gases is markedly different than solid state diffusion</a:t>
            </a:r>
          </a:p>
          <a:p>
            <a:r>
              <a:rPr lang="en-US" sz="2000" dirty="0"/>
              <a:t>The relative amounts of I and other chemical elements in the gaseous phase depend on the local fuel chemistry, which varies spatially</a:t>
            </a:r>
          </a:p>
          <a:p>
            <a:r>
              <a:rPr lang="en-US" sz="2000" dirty="0"/>
              <a:t>The figure illustrates the predicted effects of fuel chemistry, in particular the predicted spatial distribution of phases in highly irradiated PWR UO2 fuel, whereby the chemical behavior on the fuel surface is of particular interest</a:t>
            </a:r>
          </a:p>
          <a:p>
            <a:endParaRPr lang="en-US" sz="2000" dirty="0"/>
          </a:p>
          <a:p>
            <a:endParaRPr lang="en-US" sz="2000" dirty="0"/>
          </a:p>
        </p:txBody>
      </p:sp>
      <p:sp>
        <p:nvSpPr>
          <p:cNvPr id="4" name="Slide Number Placeholder 3">
            <a:extLst>
              <a:ext uri="{FF2B5EF4-FFF2-40B4-BE49-F238E27FC236}">
                <a16:creationId xmlns:a16="http://schemas.microsoft.com/office/drawing/2014/main" id="{B8F2470E-3C9B-BC41-BBA2-F0BD7751D41F}"/>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FD6BCF10-F21E-7A40-B9AB-49D021498962}"/>
              </a:ext>
            </a:extLst>
          </p:cNvPr>
          <p:cNvPicPr>
            <a:picLocks noChangeAspect="1"/>
          </p:cNvPicPr>
          <p:nvPr/>
        </p:nvPicPr>
        <p:blipFill>
          <a:blip r:embed="rId2"/>
          <a:stretch>
            <a:fillRect/>
          </a:stretch>
        </p:blipFill>
        <p:spPr>
          <a:xfrm>
            <a:off x="7291910" y="1968501"/>
            <a:ext cx="4900090" cy="3368812"/>
          </a:xfrm>
          <a:prstGeom prst="rect">
            <a:avLst/>
          </a:prstGeom>
        </p:spPr>
      </p:pic>
    </p:spTree>
    <p:extLst>
      <p:ext uri="{BB962C8B-B14F-4D97-AF65-F5344CB8AC3E}">
        <p14:creationId xmlns:p14="http://schemas.microsoft.com/office/powerpoint/2010/main" val="2735219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9292-EFC3-5741-A45E-B3A09839B7BB}"/>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4985952C-AAC5-764B-A233-590CC01B4B58}"/>
              </a:ext>
            </a:extLst>
          </p:cNvPr>
          <p:cNvSpPr>
            <a:spLocks noGrp="1"/>
          </p:cNvSpPr>
          <p:nvPr>
            <p:ph idx="1"/>
          </p:nvPr>
        </p:nvSpPr>
        <p:spPr>
          <a:xfrm>
            <a:off x="609600" y="2160495"/>
            <a:ext cx="5989983" cy="3965670"/>
          </a:xfrm>
        </p:spPr>
        <p:txBody>
          <a:bodyPr/>
          <a:lstStyle/>
          <a:p>
            <a:r>
              <a:rPr lang="en-US" sz="2000" dirty="0"/>
              <a:t>The dominant I containing solid phase that is predicted to be thermodynamically stable on the fuel surface is </a:t>
            </a:r>
            <a:r>
              <a:rPr lang="en-US" sz="2000" dirty="0" err="1"/>
              <a:t>CsI</a:t>
            </a:r>
            <a:endParaRPr lang="en-US" sz="2000" dirty="0"/>
          </a:p>
          <a:p>
            <a:r>
              <a:rPr lang="en-US" sz="2000" dirty="0"/>
              <a:t>Since typical fuel surface temperatures during normal operating conditions are of the order of 350–450 C and the hydrostatic pressure is greater than 1 atm, one would expect that solid </a:t>
            </a:r>
            <a:r>
              <a:rPr lang="en-US" sz="2000" dirty="0" err="1"/>
              <a:t>CsI</a:t>
            </a:r>
            <a:r>
              <a:rPr lang="en-US" sz="2000" dirty="0"/>
              <a:t> would be stable in the fuel-clad gap</a:t>
            </a:r>
          </a:p>
          <a:p>
            <a:r>
              <a:rPr lang="en-US" sz="2000" dirty="0"/>
              <a:t>The radiolytic decomposition of </a:t>
            </a:r>
            <a:r>
              <a:rPr lang="en-US" sz="2000" dirty="0" err="1"/>
              <a:t>CsI</a:t>
            </a:r>
            <a:r>
              <a:rPr lang="en-US" sz="2000" dirty="0"/>
              <a:t> increases the iodine partial pressure in the gap by many orders of magnitude</a:t>
            </a:r>
          </a:p>
          <a:p>
            <a:endParaRPr lang="en-US" sz="2000" dirty="0"/>
          </a:p>
          <a:p>
            <a:endParaRPr lang="en-US" sz="2000" dirty="0"/>
          </a:p>
        </p:txBody>
      </p:sp>
      <p:sp>
        <p:nvSpPr>
          <p:cNvPr id="4" name="Slide Number Placeholder 3">
            <a:extLst>
              <a:ext uri="{FF2B5EF4-FFF2-40B4-BE49-F238E27FC236}">
                <a16:creationId xmlns:a16="http://schemas.microsoft.com/office/drawing/2014/main" id="{3AA7D2F6-0682-D249-82E1-E3449FAA0D14}"/>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D7F0BD72-514D-C341-94E8-2E917F7780A5}"/>
              </a:ext>
            </a:extLst>
          </p:cNvPr>
          <p:cNvPicPr>
            <a:picLocks noChangeAspect="1"/>
          </p:cNvPicPr>
          <p:nvPr/>
        </p:nvPicPr>
        <p:blipFill>
          <a:blip r:embed="rId2"/>
          <a:stretch>
            <a:fillRect/>
          </a:stretch>
        </p:blipFill>
        <p:spPr>
          <a:xfrm>
            <a:off x="7315752" y="2237961"/>
            <a:ext cx="4140200" cy="3276600"/>
          </a:xfrm>
          <a:prstGeom prst="rect">
            <a:avLst/>
          </a:prstGeom>
        </p:spPr>
      </p:pic>
      <p:sp>
        <p:nvSpPr>
          <p:cNvPr id="6" name="TextBox 5">
            <a:extLst>
              <a:ext uri="{FF2B5EF4-FFF2-40B4-BE49-F238E27FC236}">
                <a16:creationId xmlns:a16="http://schemas.microsoft.com/office/drawing/2014/main" id="{75D7CB49-5E80-204D-AFD7-9C7BB7AB9134}"/>
              </a:ext>
            </a:extLst>
          </p:cNvPr>
          <p:cNvSpPr txBox="1"/>
          <p:nvPr/>
        </p:nvSpPr>
        <p:spPr>
          <a:xfrm>
            <a:off x="9531626" y="1968501"/>
            <a:ext cx="628374" cy="369332"/>
          </a:xfrm>
          <a:prstGeom prst="rect">
            <a:avLst/>
          </a:prstGeom>
          <a:noFill/>
        </p:spPr>
        <p:txBody>
          <a:bodyPr wrap="square" rtlCol="0">
            <a:spAutoFit/>
          </a:bodyPr>
          <a:lstStyle/>
          <a:p>
            <a:r>
              <a:rPr lang="en-US" dirty="0" err="1"/>
              <a:t>CsI</a:t>
            </a:r>
            <a:endParaRPr lang="en-US" dirty="0"/>
          </a:p>
        </p:txBody>
      </p:sp>
    </p:spTree>
    <p:extLst>
      <p:ext uri="{BB962C8B-B14F-4D97-AF65-F5344CB8AC3E}">
        <p14:creationId xmlns:p14="http://schemas.microsoft.com/office/powerpoint/2010/main" val="2504780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184-2104-7145-B18B-4F65BAC72215}"/>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F8CCACE4-F628-8F43-82DA-6264E3EB9D31}"/>
              </a:ext>
            </a:extLst>
          </p:cNvPr>
          <p:cNvSpPr>
            <a:spLocks noGrp="1"/>
          </p:cNvSpPr>
          <p:nvPr>
            <p:ph idx="1"/>
          </p:nvPr>
        </p:nvSpPr>
        <p:spPr>
          <a:xfrm>
            <a:off x="609600" y="2160495"/>
            <a:ext cx="6268278" cy="3965670"/>
          </a:xfrm>
        </p:spPr>
        <p:txBody>
          <a:bodyPr/>
          <a:lstStyle/>
          <a:p>
            <a:r>
              <a:rPr lang="en-US" sz="2000" dirty="0"/>
              <a:t>The chemical interaction of liberated I (and possibly other elements) with the cladding is of great importance in crack initiation</a:t>
            </a:r>
          </a:p>
          <a:p>
            <a:r>
              <a:rPr lang="en-US" sz="2000" dirty="0"/>
              <a:t>A zirconium iodide gaseous species migrates up the temperature gradient towards the crack mouth, whereby the high affinity of Zr for O may result in ZrO2 formation, and decomposition may once again liberate I2 gas</a:t>
            </a:r>
          </a:p>
          <a:p>
            <a:r>
              <a:rPr lang="en-US" sz="2000" dirty="0"/>
              <a:t>The deposition of ZrO2 on the crack walls is believed to create a passivation layer, which further localizes I encroachment at the crack tip</a:t>
            </a:r>
          </a:p>
          <a:p>
            <a:endParaRPr lang="en-US" sz="2000" dirty="0"/>
          </a:p>
          <a:p>
            <a:endParaRPr lang="en-US" sz="2000" dirty="0"/>
          </a:p>
        </p:txBody>
      </p:sp>
      <p:sp>
        <p:nvSpPr>
          <p:cNvPr id="4" name="Slide Number Placeholder 3">
            <a:extLst>
              <a:ext uri="{FF2B5EF4-FFF2-40B4-BE49-F238E27FC236}">
                <a16:creationId xmlns:a16="http://schemas.microsoft.com/office/drawing/2014/main" id="{AC381AA5-28A4-3B4B-AC5A-60769997DC28}"/>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5" name="Picture 4">
            <a:extLst>
              <a:ext uri="{FF2B5EF4-FFF2-40B4-BE49-F238E27FC236}">
                <a16:creationId xmlns:a16="http://schemas.microsoft.com/office/drawing/2014/main" id="{F3CC3F3B-0124-1444-9A8F-7BAA6AADDDF8}"/>
              </a:ext>
            </a:extLst>
          </p:cNvPr>
          <p:cNvPicPr>
            <a:picLocks noChangeAspect="1"/>
          </p:cNvPicPr>
          <p:nvPr/>
        </p:nvPicPr>
        <p:blipFill>
          <a:blip r:embed="rId2"/>
          <a:stretch>
            <a:fillRect/>
          </a:stretch>
        </p:blipFill>
        <p:spPr>
          <a:xfrm>
            <a:off x="7336183" y="2041495"/>
            <a:ext cx="3586921" cy="4314855"/>
          </a:xfrm>
          <a:prstGeom prst="rect">
            <a:avLst/>
          </a:prstGeom>
        </p:spPr>
      </p:pic>
    </p:spTree>
    <p:extLst>
      <p:ext uri="{BB962C8B-B14F-4D97-AF65-F5344CB8AC3E}">
        <p14:creationId xmlns:p14="http://schemas.microsoft.com/office/powerpoint/2010/main" val="688378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sz="2000" dirty="0"/>
              <a:t>The susceptibility of the cladding to SCC can be influenced by many factors, including the composition, microstructure, texture, and irradiation damage of the cladding, and the presence of an oxide passivation layer, which protects the metal from chemical attack</a:t>
            </a:r>
          </a:p>
          <a:p>
            <a:r>
              <a:rPr lang="en-US" sz="2000" dirty="0"/>
              <a:t>All zirconium alloy cladding materials used in commercial power reactors are prone to PCI failure</a:t>
            </a:r>
          </a:p>
          <a:p>
            <a:r>
              <a:rPr lang="en-US" sz="2000" dirty="0"/>
              <a:t>Minor compositional changes have been shown to offer slightly different performance characteristics</a:t>
            </a:r>
          </a:p>
          <a:p>
            <a:endParaRPr lang="en-US" sz="2000"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97E51968-E3E5-6B48-8856-D0DDD7D0D985}"/>
              </a:ext>
            </a:extLst>
          </p:cNvPr>
          <p:cNvPicPr>
            <a:picLocks noChangeAspect="1"/>
          </p:cNvPicPr>
          <p:nvPr/>
        </p:nvPicPr>
        <p:blipFill>
          <a:blip r:embed="rId2"/>
          <a:stretch>
            <a:fillRect/>
          </a:stretch>
        </p:blipFill>
        <p:spPr>
          <a:xfrm>
            <a:off x="1803400" y="4628358"/>
            <a:ext cx="8356600" cy="1612900"/>
          </a:xfrm>
          <a:prstGeom prst="rect">
            <a:avLst/>
          </a:prstGeom>
        </p:spPr>
      </p:pic>
    </p:spTree>
    <p:extLst>
      <p:ext uri="{BB962C8B-B14F-4D97-AF65-F5344CB8AC3E}">
        <p14:creationId xmlns:p14="http://schemas.microsoft.com/office/powerpoint/2010/main" val="4107844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7F1-3F12-494A-B78B-3800878E66B7}"/>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2A68BBD-3E65-0D4B-A9AD-46E95A91D2E5}"/>
              </a:ext>
            </a:extLst>
          </p:cNvPr>
          <p:cNvSpPr>
            <a:spLocks noGrp="1"/>
          </p:cNvSpPr>
          <p:nvPr>
            <p:ph idx="1"/>
          </p:nvPr>
        </p:nvSpPr>
        <p:spPr/>
        <p:txBody>
          <a:bodyPr/>
          <a:lstStyle/>
          <a:p>
            <a:r>
              <a:rPr lang="en-US" sz="2000" dirty="0"/>
              <a:t>The initial motivation of alloying zirconium with small amounts of tin was to offset the loss of corrosion resistance resulting from the introduction of nitrogen impurities during fabrication</a:t>
            </a:r>
          </a:p>
          <a:p>
            <a:r>
              <a:rPr lang="en-US" sz="2000" dirty="0"/>
              <a:t>The control of impurities during manufacturing have significantly improved since the introduction of these alloys, making the addition of unnecessary</a:t>
            </a:r>
          </a:p>
          <a:p>
            <a:r>
              <a:rPr lang="en-US" sz="2000" dirty="0"/>
              <a:t>The addition of niobium to these zirconium alloys increases the strength of the cladding while providing higher irradiation creep resistance and has exhibited elevated corrosion resistance, which is desirable for higher burnup fuel</a:t>
            </a:r>
          </a:p>
          <a:p>
            <a:r>
              <a:rPr lang="en-US" sz="2000" dirty="0"/>
              <a:t>All Zr alloys are somewhat equally susceptible to SCC cracking following prolonged irradiation</a:t>
            </a:r>
          </a:p>
          <a:p>
            <a:endParaRPr lang="en-US" sz="2000" dirty="0"/>
          </a:p>
          <a:p>
            <a:endParaRPr lang="en-US" sz="2000" dirty="0"/>
          </a:p>
        </p:txBody>
      </p:sp>
      <p:sp>
        <p:nvSpPr>
          <p:cNvPr id="4" name="Slide Number Placeholder 3">
            <a:extLst>
              <a:ext uri="{FF2B5EF4-FFF2-40B4-BE49-F238E27FC236}">
                <a16:creationId xmlns:a16="http://schemas.microsoft.com/office/drawing/2014/main" id="{1604284E-C393-8E4E-9E37-5CDE1FA02460}"/>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1378059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dirty="0"/>
              <a:t>The stress on the cladding depends on the external coolant pressure and creep, in addition to the stress imposed internally by the fuel, which is primarily due to thermal expansion and fission product swelling</a:t>
            </a:r>
          </a:p>
          <a:p>
            <a:endParaRPr lang="en-US"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3729790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4B9E-10A2-E547-8DEB-BB84D5A3D436}"/>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7540B65E-7185-7949-BDE2-D0EFC3F4982C}"/>
              </a:ext>
            </a:extLst>
          </p:cNvPr>
          <p:cNvSpPr>
            <a:spLocks noGrp="1"/>
          </p:cNvSpPr>
          <p:nvPr>
            <p:ph idx="1"/>
          </p:nvPr>
        </p:nvSpPr>
        <p:spPr/>
        <p:txBody>
          <a:bodyPr/>
          <a:lstStyle/>
          <a:p>
            <a:r>
              <a:rPr lang="en-US" dirty="0"/>
              <a:t>The timeframe in which this process occurs depends on fuel cycle lifetimes, refueling and irradiation history</a:t>
            </a:r>
          </a:p>
          <a:p>
            <a:endParaRPr lang="en-US" dirty="0"/>
          </a:p>
        </p:txBody>
      </p:sp>
      <p:sp>
        <p:nvSpPr>
          <p:cNvPr id="4" name="Slide Number Placeholder 3">
            <a:extLst>
              <a:ext uri="{FF2B5EF4-FFF2-40B4-BE49-F238E27FC236}">
                <a16:creationId xmlns:a16="http://schemas.microsoft.com/office/drawing/2014/main" id="{EF31A612-B5A6-764F-9C21-8D183EC4CC6C}"/>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spTree>
    <p:extLst>
      <p:ext uri="{BB962C8B-B14F-4D97-AF65-F5344CB8AC3E}">
        <p14:creationId xmlns:p14="http://schemas.microsoft.com/office/powerpoint/2010/main" val="3517718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SCC Stages</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5960165" cy="3965670"/>
          </a:xfrm>
        </p:spPr>
        <p:txBody>
          <a:bodyPr/>
          <a:lstStyle/>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6715539" y="2490316"/>
            <a:ext cx="5245652" cy="2863011"/>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lstStyle/>
          <a:p>
            <a:r>
              <a:rPr lang="en-US" dirty="0"/>
              <a:t>Under irradiation, zirconium experiences irradiation induced hardening due to interstitial loops on the prismatic planes</a:t>
            </a:r>
          </a:p>
          <a:p>
            <a:r>
              <a:rPr lang="en-US" dirty="0"/>
              <a:t>Channels form that don’t have loops, resulting in localized deformation</a:t>
            </a:r>
          </a:p>
          <a:p>
            <a:r>
              <a:rPr lang="en-US" dirty="0"/>
              <a:t>Fatigue can be an issue for cladding, limiting reactor lifetime</a:t>
            </a:r>
          </a:p>
          <a:p>
            <a:r>
              <a:rPr lang="en-US" dirty="0"/>
              <a:t>Pellet-clad interaction (PCI) takes two forms</a:t>
            </a:r>
          </a:p>
          <a:p>
            <a:pPr lvl="1"/>
            <a:r>
              <a:rPr lang="en-US" dirty="0"/>
              <a:t>Pellet-clad chemical interaction, PCCI (bonding occurs)</a:t>
            </a:r>
          </a:p>
          <a:p>
            <a:pPr lvl="1"/>
            <a:r>
              <a:rPr lang="en-US" dirty="0"/>
              <a:t>Pellet-clad mechanical interaction, PCMI (pellet pushes and drags cladding)</a:t>
            </a:r>
          </a:p>
          <a:p>
            <a:pPr lvl="1"/>
            <a:endParaRPr lang="en-US"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a:p>
        </p:txBody>
      </p:sp>
    </p:spTree>
    <p:extLst>
      <p:ext uri="{BB962C8B-B14F-4D97-AF65-F5344CB8AC3E}">
        <p14:creationId xmlns:p14="http://schemas.microsoft.com/office/powerpoint/2010/main" val="144327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D4EC-5B47-D247-91C5-5D13835FB2C5}"/>
              </a:ext>
            </a:extLst>
          </p:cNvPr>
          <p:cNvSpPr>
            <a:spLocks noGrp="1"/>
          </p:cNvSpPr>
          <p:nvPr>
            <p:ph type="title"/>
          </p:nvPr>
        </p:nvSpPr>
        <p:spPr/>
        <p:txBody>
          <a:bodyPr/>
          <a:lstStyle/>
          <a:p>
            <a:r>
              <a:rPr lang="en-US" dirty="0"/>
              <a:t>Cladding</a:t>
            </a:r>
          </a:p>
        </p:txBody>
      </p:sp>
      <p:sp>
        <p:nvSpPr>
          <p:cNvPr id="3" name="Content Placeholder 2">
            <a:extLst>
              <a:ext uri="{FF2B5EF4-FFF2-40B4-BE49-F238E27FC236}">
                <a16:creationId xmlns:a16="http://schemas.microsoft.com/office/drawing/2014/main" id="{42ACBAC5-94D4-EB42-B798-DF580484E213}"/>
              </a:ext>
            </a:extLst>
          </p:cNvPr>
          <p:cNvSpPr>
            <a:spLocks noGrp="1"/>
          </p:cNvSpPr>
          <p:nvPr>
            <p:ph idx="1"/>
          </p:nvPr>
        </p:nvSpPr>
        <p:spPr>
          <a:xfrm>
            <a:off x="609600" y="2160495"/>
            <a:ext cx="5463209" cy="3965670"/>
          </a:xfrm>
        </p:spPr>
        <p:txBody>
          <a:bodyPr/>
          <a:lstStyle/>
          <a:p>
            <a:r>
              <a:rPr lang="en-US" dirty="0"/>
              <a:t>The purpose of the cladding is to:</a:t>
            </a:r>
          </a:p>
          <a:p>
            <a:pPr lvl="1"/>
            <a:r>
              <a:rPr lang="en-US" dirty="0"/>
              <a:t>Hold the pellets together so that coolant can freely flow past</a:t>
            </a:r>
          </a:p>
          <a:p>
            <a:pPr lvl="1"/>
            <a:r>
              <a:rPr lang="en-US" dirty="0"/>
              <a:t>Transport heat from fuel to the coolant</a:t>
            </a:r>
          </a:p>
          <a:p>
            <a:pPr lvl="1"/>
            <a:r>
              <a:rPr lang="en-US" dirty="0"/>
              <a:t>Contain fission products</a:t>
            </a:r>
          </a:p>
          <a:p>
            <a:pPr lvl="1"/>
            <a:r>
              <a:rPr lang="en-US" dirty="0"/>
              <a:t>Contain fuel fragments</a:t>
            </a:r>
          </a:p>
          <a:p>
            <a:r>
              <a:rPr lang="en-US" dirty="0"/>
              <a:t>We would also prefer if the cladding had little to no impact on the neutron transport in the reactor</a:t>
            </a:r>
          </a:p>
          <a:p>
            <a:endParaRPr lang="en-US" dirty="0"/>
          </a:p>
        </p:txBody>
      </p:sp>
      <p:sp>
        <p:nvSpPr>
          <p:cNvPr id="4" name="Slide Number Placeholder 3">
            <a:extLst>
              <a:ext uri="{FF2B5EF4-FFF2-40B4-BE49-F238E27FC236}">
                <a16:creationId xmlns:a16="http://schemas.microsoft.com/office/drawing/2014/main" id="{69E19551-E0CB-C24B-ABAD-B963DA7C38C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9CE91FB3-E611-A349-91EE-5AA0CCC593C3}"/>
              </a:ext>
            </a:extLst>
          </p:cNvPr>
          <p:cNvPicPr>
            <a:picLocks noChangeAspect="1"/>
          </p:cNvPicPr>
          <p:nvPr/>
        </p:nvPicPr>
        <p:blipFill>
          <a:blip r:embed="rId2"/>
          <a:stretch>
            <a:fillRect/>
          </a:stretch>
        </p:blipFill>
        <p:spPr>
          <a:xfrm>
            <a:off x="6820905" y="1968501"/>
            <a:ext cx="3865491" cy="3388690"/>
          </a:xfrm>
          <a:prstGeom prst="rect">
            <a:avLst/>
          </a:prstGeom>
        </p:spPr>
      </p:pic>
      <p:pic>
        <p:nvPicPr>
          <p:cNvPr id="6" name="Picture 5">
            <a:extLst>
              <a:ext uri="{FF2B5EF4-FFF2-40B4-BE49-F238E27FC236}">
                <a16:creationId xmlns:a16="http://schemas.microsoft.com/office/drawing/2014/main" id="{66BE8601-D7F6-5B48-A573-3423DC8C7C65}"/>
              </a:ext>
            </a:extLst>
          </p:cNvPr>
          <p:cNvPicPr>
            <a:picLocks noChangeAspect="1"/>
          </p:cNvPicPr>
          <p:nvPr/>
        </p:nvPicPr>
        <p:blipFill>
          <a:blip r:embed="rId3"/>
          <a:stretch>
            <a:fillRect/>
          </a:stretch>
        </p:blipFill>
        <p:spPr>
          <a:xfrm>
            <a:off x="7096286" y="5553251"/>
            <a:ext cx="3282627" cy="976756"/>
          </a:xfrm>
          <a:prstGeom prst="rect">
            <a:avLst/>
          </a:prstGeom>
        </p:spPr>
      </p:pic>
    </p:spTree>
    <p:extLst>
      <p:ext uri="{BB962C8B-B14F-4D97-AF65-F5344CB8AC3E}">
        <p14:creationId xmlns:p14="http://schemas.microsoft.com/office/powerpoint/2010/main" val="817709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5F03-F215-044B-A211-A145FE0DBC71}"/>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E4971615-5BA9-FC44-AC90-480EAF8D87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A9CB96-E3BE-DD46-87AC-5474290C5395}"/>
              </a:ext>
            </a:extLst>
          </p:cNvPr>
          <p:cNvSpPr>
            <a:spLocks noGrp="1"/>
          </p:cNvSpPr>
          <p:nvPr>
            <p:ph type="sldNum" sz="quarter" idx="12"/>
          </p:nvPr>
        </p:nvSpPr>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4022212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123A-B3E2-E649-8AF8-E92359FBEFBE}"/>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D537F517-2045-4147-8617-42254F38EDAC}"/>
              </a:ext>
            </a:extLst>
          </p:cNvPr>
          <p:cNvSpPr>
            <a:spLocks noGrp="1"/>
          </p:cNvSpPr>
          <p:nvPr>
            <p:ph idx="1"/>
          </p:nvPr>
        </p:nvSpPr>
        <p:spPr>
          <a:xfrm>
            <a:off x="609600" y="2160495"/>
            <a:ext cx="5731823" cy="3965670"/>
          </a:xfrm>
        </p:spPr>
        <p:txBody>
          <a:bodyPr/>
          <a:lstStyle/>
          <a:p>
            <a:r>
              <a:rPr lang="en-US" dirty="0"/>
              <a:t>SCC occurs when environmental effects accelerate fracture</a:t>
            </a:r>
          </a:p>
          <a:p>
            <a:r>
              <a:rPr lang="en-US" dirty="0">
                <a:latin typeface="Arial" charset="0"/>
                <a:cs typeface="Arial" charset="0"/>
              </a:rPr>
              <a:t>Zirconium alloy tubes do not react (much) with water, but have SCC from fission products inside tube</a:t>
            </a:r>
          </a:p>
          <a:p>
            <a:pPr lvl="1"/>
            <a:r>
              <a:rPr lang="en-US" dirty="0">
                <a:latin typeface="Arial" charset="0"/>
                <a:cs typeface="Arial" charset="0"/>
              </a:rPr>
              <a:t>Early studies identified iodine as a primary SCC agent </a:t>
            </a:r>
          </a:p>
          <a:p>
            <a:pPr lvl="1"/>
            <a:r>
              <a:rPr lang="en-US" dirty="0">
                <a:latin typeface="Arial" charset="0"/>
                <a:cs typeface="Arial" charset="0"/>
              </a:rPr>
              <a:t>Later, Cd identified as potent liquid metal embrittling agent</a:t>
            </a:r>
          </a:p>
          <a:p>
            <a:endParaRPr lang="en-US" dirty="0"/>
          </a:p>
        </p:txBody>
      </p:sp>
      <p:sp>
        <p:nvSpPr>
          <p:cNvPr id="4" name="Slide Number Placeholder 3">
            <a:extLst>
              <a:ext uri="{FF2B5EF4-FFF2-40B4-BE49-F238E27FC236}">
                <a16:creationId xmlns:a16="http://schemas.microsoft.com/office/drawing/2014/main" id="{17F4750A-3608-274C-8A95-ADE760637AA0}"/>
              </a:ext>
            </a:extLst>
          </p:cNvPr>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5" name="Picture 4">
            <a:extLst>
              <a:ext uri="{FF2B5EF4-FFF2-40B4-BE49-F238E27FC236}">
                <a16:creationId xmlns:a16="http://schemas.microsoft.com/office/drawing/2014/main" id="{1FD92FA2-BAF6-FA41-A32C-32E5BABAB6ED}"/>
              </a:ext>
            </a:extLst>
          </p:cNvPr>
          <p:cNvPicPr>
            <a:picLocks noChangeAspect="1"/>
          </p:cNvPicPr>
          <p:nvPr/>
        </p:nvPicPr>
        <p:blipFill>
          <a:blip r:embed="rId2"/>
          <a:stretch>
            <a:fillRect/>
          </a:stretch>
        </p:blipFill>
        <p:spPr>
          <a:xfrm>
            <a:off x="7304184" y="2160495"/>
            <a:ext cx="3893387" cy="3568938"/>
          </a:xfrm>
          <a:prstGeom prst="rect">
            <a:avLst/>
          </a:prstGeom>
        </p:spPr>
      </p:pic>
    </p:spTree>
    <p:extLst>
      <p:ext uri="{BB962C8B-B14F-4D97-AF65-F5344CB8AC3E}">
        <p14:creationId xmlns:p14="http://schemas.microsoft.com/office/powerpoint/2010/main" val="836707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0A7E-EE39-CB4B-B44D-CA4BF83F1DDE}"/>
              </a:ext>
            </a:extLst>
          </p:cNvPr>
          <p:cNvSpPr>
            <a:spLocks noGrp="1"/>
          </p:cNvSpPr>
          <p:nvPr>
            <p:ph type="title"/>
          </p:nvPr>
        </p:nvSpPr>
        <p:spPr/>
        <p:txBody>
          <a:bodyPr/>
          <a:lstStyle/>
          <a:p>
            <a:r>
              <a:rPr lang="en-US" dirty="0"/>
              <a:t>Fuel-Clad Chemical Interaction (FCCI)</a:t>
            </a:r>
          </a:p>
        </p:txBody>
      </p:sp>
      <p:sp>
        <p:nvSpPr>
          <p:cNvPr id="3" name="Content Placeholder 2">
            <a:extLst>
              <a:ext uri="{FF2B5EF4-FFF2-40B4-BE49-F238E27FC236}">
                <a16:creationId xmlns:a16="http://schemas.microsoft.com/office/drawing/2014/main" id="{6E9FBAB0-031C-C44E-93FC-2BCEAF3855C0}"/>
              </a:ext>
            </a:extLst>
          </p:cNvPr>
          <p:cNvSpPr>
            <a:spLocks noGrp="1"/>
          </p:cNvSpPr>
          <p:nvPr>
            <p:ph idx="1"/>
          </p:nvPr>
        </p:nvSpPr>
        <p:spPr>
          <a:xfrm>
            <a:off x="609600" y="2160495"/>
            <a:ext cx="6705599" cy="4406560"/>
          </a:xfrm>
        </p:spPr>
        <p:txBody>
          <a:bodyPr>
            <a:normAutofit fontScale="92500" lnSpcReduction="20000"/>
          </a:bodyPr>
          <a:lstStyle/>
          <a:p>
            <a:r>
              <a:rPr lang="en-US" dirty="0"/>
              <a:t>One possible issue with the fuel is fuel and cladding bonding</a:t>
            </a:r>
          </a:p>
          <a:p>
            <a:r>
              <a:rPr lang="en-US" dirty="0"/>
              <a:t>Bonding tends to occur with pellet-clad contact at high burnup and high power (pellet-clad chemical interaction or PCCI)</a:t>
            </a:r>
          </a:p>
          <a:p>
            <a:r>
              <a:rPr lang="en-US" dirty="0"/>
              <a:t>Bonding results from the inter diffusion of U-</a:t>
            </a:r>
            <a:r>
              <a:rPr lang="en-US" dirty="0" err="1"/>
              <a:t>Zr</a:t>
            </a:r>
            <a:r>
              <a:rPr lang="en-US" dirty="0"/>
              <a:t>-O</a:t>
            </a:r>
          </a:p>
          <a:p>
            <a:r>
              <a:rPr lang="en-US" dirty="0"/>
              <a:t>Bonds can also involve cesium in </a:t>
            </a:r>
            <a:r>
              <a:rPr lang="en-US" dirty="0" err="1"/>
              <a:t>uranates</a:t>
            </a:r>
            <a:r>
              <a:rPr lang="en-US" dirty="0"/>
              <a:t> and </a:t>
            </a:r>
            <a:r>
              <a:rPr lang="en-US" dirty="0" err="1"/>
              <a:t>zirconates</a:t>
            </a:r>
            <a:endParaRPr lang="en-US" dirty="0"/>
          </a:p>
          <a:p>
            <a:r>
              <a:rPr lang="en-US" dirty="0"/>
              <a:t>Bonding eliminates gas gap between pellets and cladding</a:t>
            </a:r>
          </a:p>
          <a:p>
            <a:pPr lvl="1"/>
            <a:r>
              <a:rPr lang="en-US" dirty="0"/>
              <a:t>Improves heat transfer</a:t>
            </a:r>
          </a:p>
          <a:p>
            <a:r>
              <a:rPr lang="en-US" dirty="0"/>
              <a:t>Bonding connects pellets and cladding</a:t>
            </a:r>
          </a:p>
          <a:p>
            <a:pPr lvl="1"/>
            <a:r>
              <a:rPr lang="en-US" dirty="0"/>
              <a:t>Increases PCMI</a:t>
            </a:r>
          </a:p>
          <a:p>
            <a:endParaRPr lang="en-US" dirty="0"/>
          </a:p>
        </p:txBody>
      </p:sp>
      <p:sp>
        <p:nvSpPr>
          <p:cNvPr id="4" name="Slide Number Placeholder 3">
            <a:extLst>
              <a:ext uri="{FF2B5EF4-FFF2-40B4-BE49-F238E27FC236}">
                <a16:creationId xmlns:a16="http://schemas.microsoft.com/office/drawing/2014/main" id="{DD41E4D5-10AE-C241-A117-E7B343246EB5}"/>
              </a:ext>
            </a:extLst>
          </p:cNvPr>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graphicFrame>
        <p:nvGraphicFramePr>
          <p:cNvPr id="6" name="Object 1">
            <a:extLst>
              <a:ext uri="{FF2B5EF4-FFF2-40B4-BE49-F238E27FC236}">
                <a16:creationId xmlns:a16="http://schemas.microsoft.com/office/drawing/2014/main" id="{794E6D96-E78B-654C-A3F0-1C6AE2B2752D}"/>
              </a:ext>
            </a:extLst>
          </p:cNvPr>
          <p:cNvGraphicFramePr>
            <a:graphicFrameLocks noChangeAspect="1"/>
          </p:cNvGraphicFramePr>
          <p:nvPr/>
        </p:nvGraphicFramePr>
        <p:xfrm>
          <a:off x="7503748" y="2370674"/>
          <a:ext cx="4565461" cy="2783793"/>
        </p:xfrm>
        <a:graphic>
          <a:graphicData uri="http://schemas.openxmlformats.org/presentationml/2006/ole">
            <mc:AlternateContent xmlns:mc="http://schemas.openxmlformats.org/markup-compatibility/2006">
              <mc:Choice xmlns:v="urn:schemas-microsoft-com:vml" Requires="v">
                <p:oleObj spid="_x0000_s3075" r:id="rId3" imgW="5316525" imgH="3580790" progId="">
                  <p:embed/>
                </p:oleObj>
              </mc:Choice>
              <mc:Fallback>
                <p:oleObj r:id="rId3" imgW="5316525" imgH="3580790" progId="">
                  <p:embed/>
                  <p:pic>
                    <p:nvPicPr>
                      <p:cNvPr id="6" name="Object 1">
                        <a:extLst>
                          <a:ext uri="{FF2B5EF4-FFF2-40B4-BE49-F238E27FC236}">
                            <a16:creationId xmlns:a16="http://schemas.microsoft.com/office/drawing/2014/main" id="{794E6D96-E78B-654C-A3F0-1C6AE2B27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748" y="2370674"/>
                        <a:ext cx="4565461" cy="278379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5934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D314-2D29-624A-9D32-6D9977578D4E}"/>
              </a:ext>
            </a:extLst>
          </p:cNvPr>
          <p:cNvSpPr>
            <a:spLocks noGrp="1"/>
          </p:cNvSpPr>
          <p:nvPr>
            <p:ph type="title"/>
          </p:nvPr>
        </p:nvSpPr>
        <p:spPr/>
        <p:txBody>
          <a:bodyPr/>
          <a:lstStyle/>
          <a:p>
            <a:r>
              <a:rPr lang="en-US" dirty="0"/>
              <a:t>Fuel-Clad Mechanical Interaction (FCMI)</a:t>
            </a:r>
          </a:p>
        </p:txBody>
      </p:sp>
      <p:sp>
        <p:nvSpPr>
          <p:cNvPr id="3" name="Content Placeholder 2">
            <a:extLst>
              <a:ext uri="{FF2B5EF4-FFF2-40B4-BE49-F238E27FC236}">
                <a16:creationId xmlns:a16="http://schemas.microsoft.com/office/drawing/2014/main" id="{C2F6CB04-C5C8-F141-B558-88320B1BB479}"/>
              </a:ext>
            </a:extLst>
          </p:cNvPr>
          <p:cNvSpPr>
            <a:spLocks noGrp="1"/>
          </p:cNvSpPr>
          <p:nvPr>
            <p:ph idx="1"/>
          </p:nvPr>
        </p:nvSpPr>
        <p:spPr>
          <a:xfrm>
            <a:off x="609600" y="2160495"/>
            <a:ext cx="6004956" cy="4195856"/>
          </a:xfrm>
        </p:spPr>
        <p:txBody>
          <a:bodyPr>
            <a:normAutofit fontScale="92500" lnSpcReduction="20000"/>
          </a:bodyPr>
          <a:lstStyle/>
          <a:p>
            <a:r>
              <a:rPr lang="en-US" dirty="0"/>
              <a:t>Also referred to as Pellet-Clad mechanical interaction (PCMI)</a:t>
            </a:r>
          </a:p>
          <a:p>
            <a:r>
              <a:rPr lang="en-US" dirty="0"/>
              <a:t>Mechanical loading arises from interaction among pellet fragments and interaction of fragments with cladding</a:t>
            </a:r>
          </a:p>
          <a:p>
            <a:r>
              <a:rPr lang="en-US" dirty="0"/>
              <a:t>Mechanical interaction involves friction or bonding at pellet-clad interface</a:t>
            </a:r>
          </a:p>
          <a:p>
            <a:pPr lvl="1"/>
            <a:r>
              <a:rPr lang="en-US" dirty="0"/>
              <a:t>Differential thermal expansion, swelling and creep lead to contact forces in radial direction</a:t>
            </a:r>
          </a:p>
          <a:p>
            <a:pPr lvl="1"/>
            <a:r>
              <a:rPr lang="en-US" dirty="0"/>
              <a:t>Friction or bonding convert differential strains into circumferential and axial forces</a:t>
            </a:r>
          </a:p>
          <a:p>
            <a:endParaRPr lang="en-US" dirty="0"/>
          </a:p>
        </p:txBody>
      </p:sp>
      <p:sp>
        <p:nvSpPr>
          <p:cNvPr id="4" name="Slide Number Placeholder 3">
            <a:extLst>
              <a:ext uri="{FF2B5EF4-FFF2-40B4-BE49-F238E27FC236}">
                <a16:creationId xmlns:a16="http://schemas.microsoft.com/office/drawing/2014/main" id="{B5E81687-8ECA-554D-902C-58F217B33C4E}"/>
              </a:ext>
            </a:extLst>
          </p:cNvPr>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grpSp>
        <p:nvGrpSpPr>
          <p:cNvPr id="5" name="Group 4">
            <a:extLst>
              <a:ext uri="{FF2B5EF4-FFF2-40B4-BE49-F238E27FC236}">
                <a16:creationId xmlns:a16="http://schemas.microsoft.com/office/drawing/2014/main" id="{3BEE1D57-EB87-BB43-8CBB-333B67BCFEAB}"/>
              </a:ext>
            </a:extLst>
          </p:cNvPr>
          <p:cNvGrpSpPr/>
          <p:nvPr/>
        </p:nvGrpSpPr>
        <p:grpSpPr>
          <a:xfrm>
            <a:off x="7154108" y="1968501"/>
            <a:ext cx="4151202" cy="4642847"/>
            <a:chOff x="539552" y="764704"/>
            <a:chExt cx="4762279" cy="5215290"/>
          </a:xfrm>
        </p:grpSpPr>
        <p:grpSp>
          <p:nvGrpSpPr>
            <p:cNvPr id="6" name="Group 5">
              <a:extLst>
                <a:ext uri="{FF2B5EF4-FFF2-40B4-BE49-F238E27FC236}">
                  <a16:creationId xmlns:a16="http://schemas.microsoft.com/office/drawing/2014/main" id="{58523DA8-4FAB-2C45-A642-EC8E7C6D73E0}"/>
                </a:ext>
              </a:extLst>
            </p:cNvPr>
            <p:cNvGrpSpPr/>
            <p:nvPr/>
          </p:nvGrpSpPr>
          <p:grpSpPr>
            <a:xfrm>
              <a:off x="539552" y="764704"/>
              <a:ext cx="4384128" cy="3127058"/>
              <a:chOff x="539552" y="764704"/>
              <a:chExt cx="4384128" cy="3127058"/>
            </a:xfrm>
          </p:grpSpPr>
          <p:pic>
            <p:nvPicPr>
              <p:cNvPr id="10" name="Picture 1">
                <a:extLst>
                  <a:ext uri="{FF2B5EF4-FFF2-40B4-BE49-F238E27FC236}">
                    <a16:creationId xmlns:a16="http://schemas.microsoft.com/office/drawing/2014/main" id="{341F5A5D-27D6-E742-A086-473F4D610BB9}"/>
                  </a:ext>
                </a:extLst>
              </p:cNvPr>
              <p:cNvPicPr>
                <a:picLocks noChangeAspect="1" noChangeArrowheads="1"/>
              </p:cNvPicPr>
              <p:nvPr/>
            </p:nvPicPr>
            <p:blipFill>
              <a:blip r:embed="rId2" cstate="print"/>
              <a:srcRect/>
              <a:stretch>
                <a:fillRect/>
              </a:stretch>
            </p:blipFill>
            <p:spPr bwMode="auto">
              <a:xfrm>
                <a:off x="539552" y="764704"/>
                <a:ext cx="4384128" cy="3127058"/>
              </a:xfrm>
              <a:prstGeom prst="rect">
                <a:avLst/>
              </a:prstGeom>
              <a:noFill/>
              <a:ln w="6350">
                <a:solidFill>
                  <a:srgbClr val="D4AD6F"/>
                </a:solidFill>
                <a:miter lim="800000"/>
                <a:headEnd/>
                <a:tailEnd/>
              </a:ln>
            </p:spPr>
          </p:pic>
          <p:sp>
            <p:nvSpPr>
              <p:cNvPr id="11" name="Rectangle 10">
                <a:extLst>
                  <a:ext uri="{FF2B5EF4-FFF2-40B4-BE49-F238E27FC236}">
                    <a16:creationId xmlns:a16="http://schemas.microsoft.com/office/drawing/2014/main" id="{71860BBE-3C45-6C4C-A5E3-B3E5370ED7B0}"/>
                  </a:ext>
                </a:extLst>
              </p:cNvPr>
              <p:cNvSpPr/>
              <p:nvPr/>
            </p:nvSpPr>
            <p:spPr>
              <a:xfrm>
                <a:off x="971600" y="3501008"/>
                <a:ext cx="1596912" cy="307777"/>
              </a:xfrm>
              <a:prstGeom prst="rect">
                <a:avLst/>
              </a:prstGeom>
            </p:spPr>
            <p:txBody>
              <a:bodyPr wrap="none">
                <a:spAutoFit/>
              </a:bodyPr>
              <a:lstStyle/>
              <a:p>
                <a:r>
                  <a:rPr lang="en-GB" sz="1400" dirty="0">
                    <a:latin typeface="Arial Narrow" pitchFamily="34" charset="0"/>
                  </a:rPr>
                  <a:t>[</a:t>
                </a:r>
                <a:r>
                  <a:rPr lang="en-GB" sz="1400" dirty="0" err="1">
                    <a:latin typeface="Arial Narrow" pitchFamily="34" charset="0"/>
                  </a:rPr>
                  <a:t>Brochard</a:t>
                </a:r>
                <a:r>
                  <a:rPr lang="en-GB" sz="1400" dirty="0">
                    <a:latin typeface="Arial Narrow" pitchFamily="34" charset="0"/>
                  </a:rPr>
                  <a:t> et al, 2001]</a:t>
                </a:r>
                <a:endParaRPr lang="en-US" sz="1400" dirty="0">
                  <a:latin typeface="Arial Narrow" pitchFamily="34" charset="0"/>
                </a:endParaRPr>
              </a:p>
            </p:txBody>
          </p:sp>
        </p:grpSp>
        <p:pic>
          <p:nvPicPr>
            <p:cNvPr id="8" name="Picture 2">
              <a:extLst>
                <a:ext uri="{FF2B5EF4-FFF2-40B4-BE49-F238E27FC236}">
                  <a16:creationId xmlns:a16="http://schemas.microsoft.com/office/drawing/2014/main" id="{DC17F5F0-F35C-FB40-9D47-EBE9A4468618}"/>
                </a:ext>
              </a:extLst>
            </p:cNvPr>
            <p:cNvPicPr>
              <a:picLocks noChangeAspect="1" noChangeArrowheads="1"/>
            </p:cNvPicPr>
            <p:nvPr/>
          </p:nvPicPr>
          <p:blipFill>
            <a:blip r:embed="rId3" cstate="print"/>
            <a:srcRect/>
            <a:stretch>
              <a:fillRect/>
            </a:stretch>
          </p:blipFill>
          <p:spPr bwMode="auto">
            <a:xfrm>
              <a:off x="539552" y="3963770"/>
              <a:ext cx="4762279" cy="2016224"/>
            </a:xfrm>
            <a:prstGeom prst="rect">
              <a:avLst/>
            </a:prstGeom>
            <a:noFill/>
            <a:ln w="6350">
              <a:solidFill>
                <a:srgbClr val="D4AD6F"/>
              </a:solidFill>
              <a:miter lim="800000"/>
              <a:headEnd/>
              <a:tailEnd/>
            </a:ln>
          </p:spPr>
        </p:pic>
      </p:grpSp>
    </p:spTree>
    <p:extLst>
      <p:ext uri="{BB962C8B-B14F-4D97-AF65-F5344CB8AC3E}">
        <p14:creationId xmlns:p14="http://schemas.microsoft.com/office/powerpoint/2010/main" val="1176706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7546-3A93-A34F-9980-C9F200EFBFB8}"/>
              </a:ext>
            </a:extLst>
          </p:cNvPr>
          <p:cNvSpPr>
            <a:spLocks noGrp="1"/>
          </p:cNvSpPr>
          <p:nvPr>
            <p:ph type="title"/>
          </p:nvPr>
        </p:nvSpPr>
        <p:spPr/>
        <p:txBody>
          <a:bodyPr/>
          <a:lstStyle/>
          <a:p>
            <a:r>
              <a:rPr lang="en-US" dirty="0"/>
              <a:t>Why Zirconium alloys?</a:t>
            </a:r>
          </a:p>
        </p:txBody>
      </p:sp>
      <p:sp>
        <p:nvSpPr>
          <p:cNvPr id="3" name="Content Placeholder 2">
            <a:extLst>
              <a:ext uri="{FF2B5EF4-FFF2-40B4-BE49-F238E27FC236}">
                <a16:creationId xmlns:a16="http://schemas.microsoft.com/office/drawing/2014/main" id="{58EA80BF-19C8-F548-BFF8-45E0B7867904}"/>
              </a:ext>
            </a:extLst>
          </p:cNvPr>
          <p:cNvSpPr>
            <a:spLocks noGrp="1"/>
          </p:cNvSpPr>
          <p:nvPr>
            <p:ph idx="1"/>
          </p:nvPr>
        </p:nvSpPr>
        <p:spPr>
          <a:xfrm>
            <a:off x="609600" y="2160495"/>
            <a:ext cx="5443330" cy="3965670"/>
          </a:xfrm>
        </p:spPr>
        <p:txBody>
          <a:bodyPr/>
          <a:lstStyle/>
          <a:p>
            <a:pPr marL="0" indent="0">
              <a:buNone/>
            </a:pPr>
            <a:r>
              <a:rPr lang="en-US" b="1" dirty="0"/>
              <a:t>Benefits</a:t>
            </a:r>
          </a:p>
          <a:p>
            <a:pPr marL="233363" indent="-233363">
              <a:buFont typeface="Arial"/>
              <a:buChar char="•"/>
            </a:pPr>
            <a:r>
              <a:rPr lang="en-US" dirty="0">
                <a:solidFill>
                  <a:srgbClr val="000000"/>
                </a:solidFill>
              </a:rPr>
              <a:t>Low neutron cross section</a:t>
            </a:r>
          </a:p>
          <a:p>
            <a:pPr marL="233363" indent="-233363">
              <a:buFont typeface="Arial"/>
              <a:buChar char="•"/>
            </a:pPr>
            <a:r>
              <a:rPr lang="en-US" dirty="0">
                <a:solidFill>
                  <a:srgbClr val="000000"/>
                </a:solidFill>
              </a:rPr>
              <a:t>Corrosion resistance in 300˚C water</a:t>
            </a:r>
          </a:p>
          <a:p>
            <a:pPr marL="233363" indent="-233363">
              <a:buFont typeface="Arial"/>
              <a:buChar char="•"/>
            </a:pPr>
            <a:r>
              <a:rPr lang="en-US" dirty="0">
                <a:solidFill>
                  <a:srgbClr val="000000"/>
                </a:solidFill>
              </a:rPr>
              <a:t>Resistance to void swelling</a:t>
            </a:r>
          </a:p>
          <a:p>
            <a:pPr marL="233363" indent="-233363">
              <a:buFont typeface="Arial"/>
              <a:buChar char="•"/>
            </a:pPr>
            <a:r>
              <a:rPr lang="en-US" dirty="0">
                <a:solidFill>
                  <a:srgbClr val="000000"/>
                </a:solidFill>
              </a:rPr>
              <a:t>Adequate mechanical properties</a:t>
            </a:r>
          </a:p>
          <a:p>
            <a:pPr marL="233363" indent="-233363">
              <a:buFont typeface="Arial"/>
              <a:buChar char="•"/>
            </a:pPr>
            <a:r>
              <a:rPr lang="en-US" dirty="0">
                <a:solidFill>
                  <a:srgbClr val="000000"/>
                </a:solidFill>
              </a:rPr>
              <a:t>Good thermal conductivity</a:t>
            </a:r>
          </a:p>
          <a:p>
            <a:pPr marL="233363" indent="-233363">
              <a:buFont typeface="Arial"/>
              <a:buChar char="•"/>
            </a:pPr>
            <a:r>
              <a:rPr lang="en-US" dirty="0">
                <a:solidFill>
                  <a:srgbClr val="000000"/>
                </a:solidFill>
              </a:rPr>
              <a:t>Affordable cost</a:t>
            </a:r>
          </a:p>
          <a:p>
            <a:pPr marL="233363" indent="-233363">
              <a:buFont typeface="Arial"/>
              <a:buChar char="•"/>
            </a:pPr>
            <a:r>
              <a:rPr lang="en-US" dirty="0">
                <a:solidFill>
                  <a:srgbClr val="000000"/>
                </a:solidFill>
              </a:rPr>
              <a:t>Available in large quantities</a:t>
            </a:r>
          </a:p>
          <a:p>
            <a:endParaRPr lang="en-US" dirty="0"/>
          </a:p>
        </p:txBody>
      </p:sp>
      <p:sp>
        <p:nvSpPr>
          <p:cNvPr id="4" name="Slide Number Placeholder 3">
            <a:extLst>
              <a:ext uri="{FF2B5EF4-FFF2-40B4-BE49-F238E27FC236}">
                <a16:creationId xmlns:a16="http://schemas.microsoft.com/office/drawing/2014/main" id="{4957863F-6A16-D047-8C96-CF2F5EABB4C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5" name="Content Placeholder 2">
            <a:extLst>
              <a:ext uri="{FF2B5EF4-FFF2-40B4-BE49-F238E27FC236}">
                <a16:creationId xmlns:a16="http://schemas.microsoft.com/office/drawing/2014/main" id="{655D249C-C9F3-4849-B5F2-FDECA44732F2}"/>
              </a:ext>
            </a:extLst>
          </p:cNvPr>
          <p:cNvSpPr txBox="1">
            <a:spLocks/>
          </p:cNvSpPr>
          <p:nvPr/>
        </p:nvSpPr>
        <p:spPr bwMode="auto">
          <a:xfrm>
            <a:off x="6139070" y="2160495"/>
            <a:ext cx="544333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Problems?</a:t>
            </a:r>
          </a:p>
          <a:p>
            <a:pPr marL="233363" indent="-233363">
              <a:buFont typeface="Arial"/>
              <a:buChar char="•"/>
            </a:pPr>
            <a:r>
              <a:rPr lang="en-US" dirty="0">
                <a:solidFill>
                  <a:srgbClr val="000000"/>
                </a:solidFill>
              </a:rPr>
              <a:t>Corrosion under high temperature steam</a:t>
            </a:r>
          </a:p>
          <a:p>
            <a:pPr marL="233363" indent="-233363">
              <a:buFont typeface="Arial"/>
              <a:buChar char="•"/>
            </a:pPr>
            <a:r>
              <a:rPr lang="en-US" dirty="0">
                <a:solidFill>
                  <a:srgbClr val="000000"/>
                </a:solidFill>
              </a:rPr>
              <a:t>Hydride embrittlement</a:t>
            </a:r>
          </a:p>
          <a:p>
            <a:pPr marL="233363" indent="-233363">
              <a:buFont typeface="Arial"/>
              <a:buChar char="•"/>
            </a:pPr>
            <a:r>
              <a:rPr lang="en-US" dirty="0">
                <a:solidFill>
                  <a:srgbClr val="000000"/>
                </a:solidFill>
              </a:rPr>
              <a:t>Anisotropic characteristics lead to creep and growth</a:t>
            </a:r>
          </a:p>
          <a:p>
            <a:endParaRPr lang="en-US" dirty="0"/>
          </a:p>
        </p:txBody>
      </p:sp>
    </p:spTree>
    <p:extLst>
      <p:ext uri="{BB962C8B-B14F-4D97-AF65-F5344CB8AC3E}">
        <p14:creationId xmlns:p14="http://schemas.microsoft.com/office/powerpoint/2010/main" val="329930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23FE-075B-3243-B904-47C0072EDB8F}"/>
              </a:ext>
            </a:extLst>
          </p:cNvPr>
          <p:cNvSpPr>
            <a:spLocks noGrp="1"/>
          </p:cNvSpPr>
          <p:nvPr>
            <p:ph type="title"/>
          </p:nvPr>
        </p:nvSpPr>
        <p:spPr/>
        <p:txBody>
          <a:bodyPr/>
          <a:lstStyle/>
          <a:p>
            <a:r>
              <a:rPr lang="en-US" dirty="0"/>
              <a:t>Zirconium</a:t>
            </a:r>
          </a:p>
        </p:txBody>
      </p:sp>
      <p:sp>
        <p:nvSpPr>
          <p:cNvPr id="3" name="Content Placeholder 2">
            <a:extLst>
              <a:ext uri="{FF2B5EF4-FFF2-40B4-BE49-F238E27FC236}">
                <a16:creationId xmlns:a16="http://schemas.microsoft.com/office/drawing/2014/main" id="{AB4C8E84-F732-9B43-BADC-2FA6EFAFD45C}"/>
              </a:ext>
            </a:extLst>
          </p:cNvPr>
          <p:cNvSpPr>
            <a:spLocks noGrp="1"/>
          </p:cNvSpPr>
          <p:nvPr>
            <p:ph idx="1"/>
          </p:nvPr>
        </p:nvSpPr>
        <p:spPr>
          <a:xfrm>
            <a:off x="609600" y="2160495"/>
            <a:ext cx="5006009" cy="3965670"/>
          </a:xfrm>
        </p:spPr>
        <p:txBody>
          <a:bodyPr/>
          <a:lstStyle/>
          <a:p>
            <a:r>
              <a:rPr lang="en-US" dirty="0"/>
              <a:t>Pure zirconium was not acceptable due to its oxidation behavior</a:t>
            </a:r>
          </a:p>
          <a:p>
            <a:r>
              <a:rPr lang="en-US" dirty="0"/>
              <a:t>Oxygen with water reacted to form an oxide layer</a:t>
            </a:r>
          </a:p>
          <a:p>
            <a:r>
              <a:rPr lang="en-US" dirty="0"/>
              <a:t>The oxide layer is brittle and flakes off, allowing more oxidation to occur</a:t>
            </a:r>
          </a:p>
          <a:p>
            <a:r>
              <a:rPr lang="en-US" dirty="0" err="1"/>
              <a:t>Zr</a:t>
            </a:r>
            <a:r>
              <a:rPr lang="en-US" dirty="0"/>
              <a:t> alloys were developed to reduce corrosion resistance</a:t>
            </a:r>
          </a:p>
          <a:p>
            <a:endParaRPr lang="en-US" dirty="0"/>
          </a:p>
        </p:txBody>
      </p:sp>
      <p:sp>
        <p:nvSpPr>
          <p:cNvPr id="4" name="Slide Number Placeholder 3">
            <a:extLst>
              <a:ext uri="{FF2B5EF4-FFF2-40B4-BE49-F238E27FC236}">
                <a16:creationId xmlns:a16="http://schemas.microsoft.com/office/drawing/2014/main" id="{6D12660A-F680-D541-879E-6CE3908929EF}"/>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2E9EB015-7878-9B44-A367-06E7CABE10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0273" y="2379155"/>
            <a:ext cx="4534654" cy="3256331"/>
          </a:xfrm>
          <a:prstGeom prst="rect">
            <a:avLst/>
          </a:prstGeom>
        </p:spPr>
      </p:pic>
    </p:spTree>
    <p:extLst>
      <p:ext uri="{BB962C8B-B14F-4D97-AF65-F5344CB8AC3E}">
        <p14:creationId xmlns:p14="http://schemas.microsoft.com/office/powerpoint/2010/main" val="3873799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7520-13DE-F84B-86A0-B7E9114CFBED}"/>
              </a:ext>
            </a:extLst>
          </p:cNvPr>
          <p:cNvSpPr>
            <a:spLocks noGrp="1"/>
          </p:cNvSpPr>
          <p:nvPr>
            <p:ph type="title"/>
          </p:nvPr>
        </p:nvSpPr>
        <p:spPr/>
        <p:txBody>
          <a:bodyPr/>
          <a:lstStyle/>
          <a:p>
            <a:r>
              <a:rPr lang="en-US" dirty="0"/>
              <a:t>Commercial </a:t>
            </a:r>
            <a:r>
              <a:rPr lang="en-US" dirty="0" err="1"/>
              <a:t>Zr</a:t>
            </a:r>
            <a:r>
              <a:rPr lang="en-US" dirty="0"/>
              <a:t> Alloys in PWRs</a:t>
            </a:r>
          </a:p>
        </p:txBody>
      </p:sp>
      <p:sp>
        <p:nvSpPr>
          <p:cNvPr id="4" name="Slide Number Placeholder 3">
            <a:extLst>
              <a:ext uri="{FF2B5EF4-FFF2-40B4-BE49-F238E27FC236}">
                <a16:creationId xmlns:a16="http://schemas.microsoft.com/office/drawing/2014/main" id="{D4E0D0F7-2F79-F240-B0C9-BC9428ABC52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graphicFrame>
        <p:nvGraphicFramePr>
          <p:cNvPr id="5" name="Platshållare för innehåll 8">
            <a:extLst>
              <a:ext uri="{FF2B5EF4-FFF2-40B4-BE49-F238E27FC236}">
                <a16:creationId xmlns:a16="http://schemas.microsoft.com/office/drawing/2014/main" id="{A2530372-B2AD-FB4B-BB04-77E470AFE35C}"/>
              </a:ext>
            </a:extLst>
          </p:cNvPr>
          <p:cNvGraphicFramePr>
            <a:graphicFrameLocks noGrp="1"/>
          </p:cNvGraphicFramePr>
          <p:nvPr>
            <p:ph idx="1"/>
            <p:extLst>
              <p:ext uri="{D42A27DB-BD31-4B8C-83A1-F6EECF244321}">
                <p14:modId xmlns:p14="http://schemas.microsoft.com/office/powerpoint/2010/main" val="792548839"/>
              </p:ext>
            </p:extLst>
          </p:nvPr>
        </p:nvGraphicFramePr>
        <p:xfrm>
          <a:off x="2444904" y="1817568"/>
          <a:ext cx="7302190" cy="4382406"/>
        </p:xfrm>
        <a:graphic>
          <a:graphicData uri="http://schemas.openxmlformats.org/drawingml/2006/table">
            <a:tbl>
              <a:tblPr firstRow="1" bandRow="1">
                <a:tableStyleId>{21E4AEA4-8DFA-4A89-87EB-49C32662AFE0}</a:tableStyleId>
              </a:tblPr>
              <a:tblGrid>
                <a:gridCol w="1203658">
                  <a:extLst>
                    <a:ext uri="{9D8B030D-6E8A-4147-A177-3AD203B41FA5}">
                      <a16:colId xmlns:a16="http://schemas.microsoft.com/office/drawing/2014/main" val="20000"/>
                    </a:ext>
                  </a:extLst>
                </a:gridCol>
                <a:gridCol w="882682">
                  <a:extLst>
                    <a:ext uri="{9D8B030D-6E8A-4147-A177-3AD203B41FA5}">
                      <a16:colId xmlns:a16="http://schemas.microsoft.com/office/drawing/2014/main" val="20001"/>
                    </a:ext>
                  </a:extLst>
                </a:gridCol>
                <a:gridCol w="1043170">
                  <a:extLst>
                    <a:ext uri="{9D8B030D-6E8A-4147-A177-3AD203B41FA5}">
                      <a16:colId xmlns:a16="http://schemas.microsoft.com/office/drawing/2014/main" val="20002"/>
                    </a:ext>
                  </a:extLst>
                </a:gridCol>
                <a:gridCol w="1043170">
                  <a:extLst>
                    <a:ext uri="{9D8B030D-6E8A-4147-A177-3AD203B41FA5}">
                      <a16:colId xmlns:a16="http://schemas.microsoft.com/office/drawing/2014/main" val="20003"/>
                    </a:ext>
                  </a:extLst>
                </a:gridCol>
                <a:gridCol w="1043170">
                  <a:extLst>
                    <a:ext uri="{9D8B030D-6E8A-4147-A177-3AD203B41FA5}">
                      <a16:colId xmlns:a16="http://schemas.microsoft.com/office/drawing/2014/main" val="20004"/>
                    </a:ext>
                  </a:extLst>
                </a:gridCol>
                <a:gridCol w="1043170">
                  <a:extLst>
                    <a:ext uri="{9D8B030D-6E8A-4147-A177-3AD203B41FA5}">
                      <a16:colId xmlns:a16="http://schemas.microsoft.com/office/drawing/2014/main" val="20005"/>
                    </a:ext>
                  </a:extLst>
                </a:gridCol>
                <a:gridCol w="1043170">
                  <a:extLst>
                    <a:ext uri="{9D8B030D-6E8A-4147-A177-3AD203B41FA5}">
                      <a16:colId xmlns:a16="http://schemas.microsoft.com/office/drawing/2014/main" val="20006"/>
                    </a:ext>
                  </a:extLst>
                </a:gridCol>
              </a:tblGrid>
              <a:tr h="613559">
                <a:tc>
                  <a:txBody>
                    <a:bodyPr/>
                    <a:lstStyle/>
                    <a:p>
                      <a:pPr algn="ctr">
                        <a:spcBef>
                          <a:spcPts val="200"/>
                        </a:spcBef>
                        <a:spcAft>
                          <a:spcPts val="200"/>
                        </a:spcAft>
                      </a:pPr>
                      <a:r>
                        <a:rPr lang="en-GB" sz="1600" kern="1200" dirty="0"/>
                        <a:t>Alloy</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Sn</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Nb</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Fe</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Cr</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Ni</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O</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extLst>
                  <a:ext uri="{0D108BD9-81ED-4DB2-BD59-A6C34878D82A}">
                    <a16:rowId xmlns:a16="http://schemas.microsoft.com/office/drawing/2014/main" val="10000"/>
                  </a:ext>
                </a:extLst>
              </a:tr>
              <a:tr h="466561">
                <a:tc gridSpan="7">
                  <a:txBody>
                    <a:bodyPr/>
                    <a:lstStyle/>
                    <a:p>
                      <a:pPr marL="0" algn="ctr" defTabSz="914400" rtl="0" eaLnBrk="1" latinLnBrk="0" hangingPunct="1">
                        <a:spcBef>
                          <a:spcPts val="300"/>
                        </a:spcBef>
                        <a:spcAft>
                          <a:spcPts val="300"/>
                        </a:spcAft>
                      </a:pPr>
                      <a:r>
                        <a:rPr lang="en-US" sz="1400" kern="1200" noProof="0" dirty="0"/>
                        <a:t>PWRs (structural components and fuel rods)</a:t>
                      </a:r>
                      <a:endParaRPr lang="en-US" sz="1400" kern="1200" noProof="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1"/>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Zircaloy-4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1.2-1.7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0.18-0.24</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0.07-0.13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0.1-0.14</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2"/>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ZIRLO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3"/>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Optimized ZIRLO (pRXA)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4"/>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M5 (RXA)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0.8-1.2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0.015-0.06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0.09-0.12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5"/>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HPA-45</a:t>
                      </a:r>
                    </a:p>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(SRA/RXA)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Fe+V</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6"/>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NDA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7"/>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MDA</a:t>
                      </a:r>
                      <a:r>
                        <a:rPr lang="en-GB" sz="1400" kern="1200" baseline="0" dirty="0">
                          <a:solidFill>
                            <a:schemeClr val="dk1"/>
                          </a:solidFill>
                          <a:latin typeface="+mn-lt"/>
                          <a:ea typeface="+mn-ea"/>
                          <a:cs typeface="+mn-cs"/>
                        </a:rPr>
                        <a:t> </a:t>
                      </a:r>
                      <a:r>
                        <a:rPr lang="en-GB" sz="1400" kern="1200" dirty="0">
                          <a:solidFill>
                            <a:schemeClr val="dk1"/>
                          </a:solidFill>
                          <a:latin typeface="+mn-lt"/>
                          <a:ea typeface="+mn-ea"/>
                          <a:cs typeface="+mn-cs"/>
                        </a:rPr>
                        <a:t>(SRA)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0.5</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8"/>
                  </a:ext>
                </a:extLst>
              </a:tr>
            </a:tbl>
          </a:graphicData>
        </a:graphic>
      </p:graphicFrame>
      <p:sp>
        <p:nvSpPr>
          <p:cNvPr id="3" name="Rectangle 2">
            <a:extLst>
              <a:ext uri="{FF2B5EF4-FFF2-40B4-BE49-F238E27FC236}">
                <a16:creationId xmlns:a16="http://schemas.microsoft.com/office/drawing/2014/main" id="{AE18A18A-0164-6148-8182-3F96AAE47744}"/>
              </a:ext>
            </a:extLst>
          </p:cNvPr>
          <p:cNvSpPr/>
          <p:nvPr/>
        </p:nvSpPr>
        <p:spPr>
          <a:xfrm>
            <a:off x="4796117" y="6199974"/>
            <a:ext cx="2599765" cy="646331"/>
          </a:xfrm>
          <a:prstGeom prst="rect">
            <a:avLst/>
          </a:prstGeom>
        </p:spPr>
        <p:txBody>
          <a:bodyPr wrap="square">
            <a:spAutoFit/>
          </a:bodyPr>
          <a:lstStyle/>
          <a:p>
            <a:pPr algn="ctr"/>
            <a:r>
              <a:rPr lang="en-US" sz="1200" dirty="0"/>
              <a:t>PRXA Partial Recrystallization Anneal </a:t>
            </a:r>
          </a:p>
          <a:p>
            <a:pPr algn="ctr"/>
            <a:r>
              <a:rPr lang="en-US" sz="1200" dirty="0"/>
              <a:t>RXA Recrystallization Anneal </a:t>
            </a:r>
          </a:p>
          <a:p>
            <a:pPr algn="ctr"/>
            <a:r>
              <a:rPr lang="en-US" sz="1200" dirty="0"/>
              <a:t>SRA Stress-Relief Anneal</a:t>
            </a:r>
          </a:p>
        </p:txBody>
      </p:sp>
    </p:spTree>
    <p:extLst>
      <p:ext uri="{BB962C8B-B14F-4D97-AF65-F5344CB8AC3E}">
        <p14:creationId xmlns:p14="http://schemas.microsoft.com/office/powerpoint/2010/main" val="242733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159-D0F7-7F4F-B408-C21E57D042AE}"/>
              </a:ext>
            </a:extLst>
          </p:cNvPr>
          <p:cNvSpPr>
            <a:spLocks noGrp="1"/>
          </p:cNvSpPr>
          <p:nvPr>
            <p:ph type="title"/>
          </p:nvPr>
        </p:nvSpPr>
        <p:spPr/>
        <p:txBody>
          <a:bodyPr/>
          <a:lstStyle/>
          <a:p>
            <a:r>
              <a:rPr lang="en-US" dirty="0"/>
              <a:t>Alloying Elements</a:t>
            </a:r>
          </a:p>
        </p:txBody>
      </p:sp>
      <p:sp>
        <p:nvSpPr>
          <p:cNvPr id="3" name="Content Placeholder 2">
            <a:extLst>
              <a:ext uri="{FF2B5EF4-FFF2-40B4-BE49-F238E27FC236}">
                <a16:creationId xmlns:a16="http://schemas.microsoft.com/office/drawing/2014/main" id="{553843FA-9FD3-C642-B2BF-10BF154AD6F3}"/>
              </a:ext>
            </a:extLst>
          </p:cNvPr>
          <p:cNvSpPr>
            <a:spLocks noGrp="1"/>
          </p:cNvSpPr>
          <p:nvPr>
            <p:ph idx="1"/>
          </p:nvPr>
        </p:nvSpPr>
        <p:spPr>
          <a:xfrm>
            <a:off x="609600" y="2160495"/>
            <a:ext cx="6739438" cy="3965670"/>
          </a:xfrm>
        </p:spPr>
        <p:txBody>
          <a:bodyPr>
            <a:normAutofit fontScale="85000" lnSpcReduction="20000"/>
          </a:bodyPr>
          <a:lstStyle/>
          <a:p>
            <a:r>
              <a:rPr lang="en-US" dirty="0"/>
              <a:t>The alloying elements impact the microstructure of the material</a:t>
            </a:r>
          </a:p>
          <a:p>
            <a:r>
              <a:rPr lang="en-US" dirty="0"/>
              <a:t>The intermetallic precipitates significantly improve the oxidation behavior</a:t>
            </a:r>
          </a:p>
          <a:p>
            <a:r>
              <a:rPr lang="en-US" dirty="0"/>
              <a:t>In Zircaloy 2, the precipitates are</a:t>
            </a:r>
          </a:p>
          <a:p>
            <a:pPr lvl="1"/>
            <a:r>
              <a:rPr lang="en-US" dirty="0" err="1"/>
              <a:t>Zr</a:t>
            </a:r>
            <a:r>
              <a:rPr lang="en-US" dirty="0"/>
              <a:t>(Cr, Fe)</a:t>
            </a:r>
            <a:r>
              <a:rPr lang="en-US" baseline="-25000" dirty="0"/>
              <a:t>2</a:t>
            </a:r>
            <a:endParaRPr lang="en-US" dirty="0"/>
          </a:p>
          <a:p>
            <a:pPr lvl="1"/>
            <a:r>
              <a:rPr lang="en-US" dirty="0"/>
              <a:t>Zr</a:t>
            </a:r>
            <a:r>
              <a:rPr lang="en-US" baseline="-25000" dirty="0"/>
              <a:t>2</a:t>
            </a:r>
            <a:r>
              <a:rPr lang="en-US" dirty="0"/>
              <a:t>(Ni, Fe)</a:t>
            </a:r>
          </a:p>
          <a:p>
            <a:r>
              <a:rPr lang="en-US" dirty="0"/>
              <a:t>In Zircaloy 4, the precipitates are </a:t>
            </a:r>
          </a:p>
          <a:p>
            <a:pPr lvl="1"/>
            <a:r>
              <a:rPr lang="en-US" dirty="0" err="1"/>
              <a:t>Zr</a:t>
            </a:r>
            <a:r>
              <a:rPr lang="en-US" dirty="0"/>
              <a:t>(Cr, Fe)</a:t>
            </a:r>
            <a:r>
              <a:rPr lang="en-US" baseline="-25000" dirty="0"/>
              <a:t>2</a:t>
            </a:r>
            <a:endParaRPr lang="en-US" dirty="0"/>
          </a:p>
          <a:p>
            <a:r>
              <a:rPr lang="en-US" dirty="0"/>
              <a:t>Phosphides (Zr</a:t>
            </a:r>
            <a:r>
              <a:rPr lang="en-US" baseline="-25000" dirty="0"/>
              <a:t>3</a:t>
            </a:r>
            <a:r>
              <a:rPr lang="en-US" dirty="0"/>
              <a:t>P) and </a:t>
            </a:r>
            <a:r>
              <a:rPr lang="en-US" dirty="0" err="1"/>
              <a:t>silicides</a:t>
            </a:r>
            <a:r>
              <a:rPr lang="en-US" dirty="0"/>
              <a:t> (Zr</a:t>
            </a:r>
            <a:r>
              <a:rPr lang="en-US" baseline="-25000" dirty="0"/>
              <a:t>3</a:t>
            </a:r>
            <a:r>
              <a:rPr lang="en-US" dirty="0"/>
              <a:t>Si) are also occasionally found</a:t>
            </a:r>
          </a:p>
          <a:p>
            <a:r>
              <a:rPr lang="en-US" dirty="0"/>
              <a:t>The precipitate distribution, size, morphology, and composition all impact the properties of the material</a:t>
            </a:r>
          </a:p>
          <a:p>
            <a:endParaRPr lang="en-US" dirty="0"/>
          </a:p>
        </p:txBody>
      </p:sp>
      <p:sp>
        <p:nvSpPr>
          <p:cNvPr id="4" name="Slide Number Placeholder 3">
            <a:extLst>
              <a:ext uri="{FF2B5EF4-FFF2-40B4-BE49-F238E27FC236}">
                <a16:creationId xmlns:a16="http://schemas.microsoft.com/office/drawing/2014/main" id="{6ED4FFEA-6820-D945-BDF1-AF9641AAB32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31B179C0-D15A-AC4C-A9FC-A178F78AAEB1}"/>
              </a:ext>
            </a:extLst>
          </p:cNvPr>
          <p:cNvPicPr>
            <a:picLocks noChangeAspect="1"/>
          </p:cNvPicPr>
          <p:nvPr/>
        </p:nvPicPr>
        <p:blipFill>
          <a:blip r:embed="rId2"/>
          <a:stretch>
            <a:fillRect/>
          </a:stretch>
        </p:blipFill>
        <p:spPr>
          <a:xfrm>
            <a:off x="7469110" y="2585463"/>
            <a:ext cx="4543849" cy="2599956"/>
          </a:xfrm>
          <a:prstGeom prst="rect">
            <a:avLst/>
          </a:prstGeom>
        </p:spPr>
      </p:pic>
    </p:spTree>
    <p:extLst>
      <p:ext uri="{BB962C8B-B14F-4D97-AF65-F5344CB8AC3E}">
        <p14:creationId xmlns:p14="http://schemas.microsoft.com/office/powerpoint/2010/main" val="74591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BFAF-9C91-CC42-A958-04BDDC9E25A7}"/>
              </a:ext>
            </a:extLst>
          </p:cNvPr>
          <p:cNvSpPr>
            <a:spLocks noGrp="1"/>
          </p:cNvSpPr>
          <p:nvPr>
            <p:ph type="title"/>
          </p:nvPr>
        </p:nvSpPr>
        <p:spPr/>
        <p:txBody>
          <a:bodyPr/>
          <a:lstStyle/>
          <a:p>
            <a:r>
              <a:rPr lang="en-US" dirty="0"/>
              <a:t>Zirconium Phases</a:t>
            </a:r>
          </a:p>
        </p:txBody>
      </p:sp>
      <p:sp>
        <p:nvSpPr>
          <p:cNvPr id="3" name="Content Placeholder 2">
            <a:extLst>
              <a:ext uri="{FF2B5EF4-FFF2-40B4-BE49-F238E27FC236}">
                <a16:creationId xmlns:a16="http://schemas.microsoft.com/office/drawing/2014/main" id="{F7C1C893-9B69-DB4A-A83B-44166603EBB2}"/>
              </a:ext>
            </a:extLst>
          </p:cNvPr>
          <p:cNvSpPr>
            <a:spLocks noGrp="1"/>
          </p:cNvSpPr>
          <p:nvPr>
            <p:ph idx="1"/>
          </p:nvPr>
        </p:nvSpPr>
        <p:spPr>
          <a:xfrm>
            <a:off x="609600" y="2170539"/>
            <a:ext cx="5634182" cy="2463502"/>
          </a:xfrm>
        </p:spPr>
        <p:txBody>
          <a:bodyPr/>
          <a:lstStyle/>
          <a:p>
            <a:r>
              <a:rPr lang="en-GB" sz="2000" dirty="0">
                <a:latin typeface="Arial" charset="0"/>
                <a:cs typeface="Arial" charset="0"/>
              </a:rPr>
              <a:t>The α-</a:t>
            </a:r>
            <a:r>
              <a:rPr lang="en-GB" sz="2000" dirty="0" err="1">
                <a:latin typeface="Arial" charset="0"/>
                <a:cs typeface="Arial" charset="0"/>
              </a:rPr>
              <a:t>Zr</a:t>
            </a:r>
            <a:r>
              <a:rPr lang="en-GB" sz="2000" dirty="0">
                <a:latin typeface="Arial" charset="0"/>
                <a:cs typeface="Arial" charset="0"/>
              </a:rPr>
              <a:t> phase has a hexagonal-close-packed (HCP) structure </a:t>
            </a:r>
          </a:p>
          <a:p>
            <a:pPr lvl="1"/>
            <a:r>
              <a:rPr lang="en-GB" sz="2000" dirty="0">
                <a:latin typeface="Arial" charset="0"/>
                <a:cs typeface="Arial" charset="0"/>
              </a:rPr>
              <a:t>At temperatures below about 863ºC</a:t>
            </a:r>
          </a:p>
          <a:p>
            <a:pPr lvl="1"/>
            <a:r>
              <a:rPr lang="en-GB" sz="2000" dirty="0">
                <a:latin typeface="Arial" charset="0"/>
                <a:cs typeface="Arial" charset="0"/>
              </a:rPr>
              <a:t>Has the most desirable properties</a:t>
            </a:r>
          </a:p>
          <a:p>
            <a:r>
              <a:rPr lang="en-GB" sz="2000" dirty="0">
                <a:latin typeface="Arial" charset="0"/>
                <a:cs typeface="Arial" charset="0"/>
              </a:rPr>
              <a:t>The β-</a:t>
            </a:r>
            <a:r>
              <a:rPr lang="en-GB" sz="2000" dirty="0" err="1">
                <a:latin typeface="Arial" charset="0"/>
                <a:cs typeface="Arial" charset="0"/>
              </a:rPr>
              <a:t>Zr</a:t>
            </a:r>
            <a:r>
              <a:rPr lang="en-GB" sz="2000" dirty="0">
                <a:latin typeface="Arial" charset="0"/>
                <a:cs typeface="Arial" charset="0"/>
              </a:rPr>
              <a:t> phase has a body-</a:t>
            </a:r>
            <a:r>
              <a:rPr lang="en-GB" sz="2000" dirty="0" err="1">
                <a:latin typeface="Arial" charset="0"/>
                <a:cs typeface="Arial" charset="0"/>
              </a:rPr>
              <a:t>centered</a:t>
            </a:r>
            <a:r>
              <a:rPr lang="en-GB" sz="2000" dirty="0">
                <a:latin typeface="Arial" charset="0"/>
                <a:cs typeface="Arial" charset="0"/>
              </a:rPr>
              <a:t> cubic (BCC) structure</a:t>
            </a:r>
          </a:p>
          <a:p>
            <a:pPr lvl="1"/>
            <a:r>
              <a:rPr lang="en-GB" sz="2000" dirty="0">
                <a:latin typeface="Arial" charset="0"/>
                <a:cs typeface="Arial" charset="0"/>
              </a:rPr>
              <a:t>We try to avoid this phase</a:t>
            </a:r>
            <a:endParaRPr lang="en-US" sz="2000" dirty="0">
              <a:latin typeface="Arial" charset="0"/>
              <a:cs typeface="Arial" charset="0"/>
            </a:endParaRPr>
          </a:p>
          <a:p>
            <a:endParaRPr lang="en-US" sz="2000" dirty="0"/>
          </a:p>
        </p:txBody>
      </p:sp>
      <p:sp>
        <p:nvSpPr>
          <p:cNvPr id="4" name="Slide Number Placeholder 3">
            <a:extLst>
              <a:ext uri="{FF2B5EF4-FFF2-40B4-BE49-F238E27FC236}">
                <a16:creationId xmlns:a16="http://schemas.microsoft.com/office/drawing/2014/main" id="{08DCA0D1-7668-C241-AB28-94D5E4F78BDD}"/>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31A2CACA-CCEF-404C-94F7-2F2960CE1E19}"/>
              </a:ext>
            </a:extLst>
          </p:cNvPr>
          <p:cNvPicPr>
            <a:picLocks noChangeAspect="1"/>
          </p:cNvPicPr>
          <p:nvPr/>
        </p:nvPicPr>
        <p:blipFill>
          <a:blip r:embed="rId2"/>
          <a:stretch>
            <a:fillRect/>
          </a:stretch>
        </p:blipFill>
        <p:spPr>
          <a:xfrm>
            <a:off x="6540650" y="2170539"/>
            <a:ext cx="4643497" cy="3765163"/>
          </a:xfrm>
          <a:prstGeom prst="rect">
            <a:avLst/>
          </a:prstGeom>
        </p:spPr>
      </p:pic>
      <p:pic>
        <p:nvPicPr>
          <p:cNvPr id="6" name="Picture 5">
            <a:extLst>
              <a:ext uri="{FF2B5EF4-FFF2-40B4-BE49-F238E27FC236}">
                <a16:creationId xmlns:a16="http://schemas.microsoft.com/office/drawing/2014/main" id="{1C0DEC1D-E710-9349-A9AA-BC5F695C7D47}"/>
              </a:ext>
            </a:extLst>
          </p:cNvPr>
          <p:cNvPicPr>
            <a:picLocks noChangeAspect="1"/>
          </p:cNvPicPr>
          <p:nvPr/>
        </p:nvPicPr>
        <p:blipFill>
          <a:blip r:embed="rId3"/>
          <a:stretch>
            <a:fillRect/>
          </a:stretch>
        </p:blipFill>
        <p:spPr>
          <a:xfrm>
            <a:off x="1316175" y="4760775"/>
            <a:ext cx="4110400" cy="1885397"/>
          </a:xfrm>
          <a:prstGeom prst="rect">
            <a:avLst/>
          </a:prstGeom>
        </p:spPr>
      </p:pic>
    </p:spTree>
    <p:extLst>
      <p:ext uri="{BB962C8B-B14F-4D97-AF65-F5344CB8AC3E}">
        <p14:creationId xmlns:p14="http://schemas.microsoft.com/office/powerpoint/2010/main" val="3120618017"/>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13450</TotalTime>
  <Words>2822</Words>
  <Application>Microsoft Macintosh PowerPoint</Application>
  <PresentationFormat>Widescreen</PresentationFormat>
  <Paragraphs>343</Paragraphs>
  <Slides>43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43</vt:i4>
      </vt:variant>
    </vt:vector>
  </HeadingPairs>
  <TitlesOfParts>
    <vt:vector size="48" baseType="lpstr">
      <vt:lpstr>Arial</vt:lpstr>
      <vt:lpstr>Arial Narrow</vt:lpstr>
      <vt:lpstr>Calibri</vt:lpstr>
      <vt:lpstr>Symbol</vt:lpstr>
      <vt:lpstr>NCStateU-horizontal-left-logo</vt:lpstr>
      <vt:lpstr>Nuclear Fuel Performance</vt:lpstr>
      <vt:lpstr>Last Time</vt:lpstr>
      <vt:lpstr>Zirconium Cladding</vt:lpstr>
      <vt:lpstr>Cladding</vt:lpstr>
      <vt:lpstr>Why Zirconium alloys?</vt:lpstr>
      <vt:lpstr>Zirconium</vt:lpstr>
      <vt:lpstr>Commercial Zr Alloys in PWRs</vt:lpstr>
      <vt:lpstr>Alloying Elements</vt:lpstr>
      <vt:lpstr>Zirconium Phases</vt:lpstr>
      <vt:lpstr>Zr Tube Fabrication</vt:lpstr>
      <vt:lpstr>Zr alloy microstructures</vt:lpstr>
      <vt:lpstr>Zirconium Creep and Growth</vt:lpstr>
      <vt:lpstr>Irradiation Growth</vt:lpstr>
      <vt:lpstr>Irradiation Growth</vt:lpstr>
      <vt:lpstr>Irradiation Growth</vt:lpstr>
      <vt:lpstr>Creep</vt:lpstr>
      <vt:lpstr>Creep Example</vt:lpstr>
      <vt:lpstr>Creep</vt:lpstr>
      <vt:lpstr>Zirconium Hydrides</vt:lpstr>
      <vt:lpstr>Summary of Creep and Irradiation Growth</vt:lpstr>
      <vt:lpstr>Mechanical Behavior of Zr Cladding</vt:lpstr>
      <vt:lpstr>Irradiation Hardening</vt:lpstr>
      <vt:lpstr>Dislocation Channels</vt:lpstr>
      <vt:lpstr>Dislocation Channels</vt:lpstr>
      <vt:lpstr>Fatigue</vt:lpstr>
      <vt:lpstr>Zr Fatigue</vt:lpstr>
      <vt:lpstr>Pellet Cladding Interaction (PCI)</vt:lpstr>
      <vt:lpstr>Physical Phenomena in PCI</vt:lpstr>
      <vt:lpstr>Stress Corrosion Cracking (SCC)</vt:lpstr>
      <vt:lpstr>Corrosive Environment</vt:lpstr>
      <vt:lpstr>Corrosive Environment</vt:lpstr>
      <vt:lpstr>Corrosive Environment</vt:lpstr>
      <vt:lpstr>Corrosive Environment</vt:lpstr>
      <vt:lpstr>Susceptible Material</vt:lpstr>
      <vt:lpstr>Susceptible Material</vt:lpstr>
      <vt:lpstr>Sufficient Stress</vt:lpstr>
      <vt:lpstr>Sufficient Time</vt:lpstr>
      <vt:lpstr>SCC Stages</vt:lpstr>
      <vt:lpstr>Summary</vt:lpstr>
      <vt:lpstr>EXTRA</vt:lpstr>
      <vt:lpstr>Stress Corrosion Cracking (SCC)</vt:lpstr>
      <vt:lpstr>Fuel-Clad Chemical Interaction (FCCI)</vt:lpstr>
      <vt:lpstr>Fuel-Clad Mechanical Interaction (FCMI)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67</cp:revision>
  <dcterms:created xsi:type="dcterms:W3CDTF">2020-02-19T20:03:05Z</dcterms:created>
  <dcterms:modified xsi:type="dcterms:W3CDTF">2022-03-08T16:19:33Z</dcterms:modified>
</cp:coreProperties>
</file>